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Override1.xml" ContentType="application/vnd.openxmlformats-officedocument.themeOverr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gif" ContentType="image/gif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20" r:id="rId6"/>
    <p:sldMasterId id="2147483744" r:id="rId7"/>
    <p:sldMasterId id="2147483768" r:id="rId8"/>
    <p:sldMasterId id="2147483780" r:id="rId9"/>
    <p:sldMasterId id="2147483792" r:id="rId10"/>
  </p:sldMasterIdLst>
  <p:notesMasterIdLst>
    <p:notesMasterId r:id="rId78"/>
  </p:notesMasterIdLst>
  <p:sldIdLst>
    <p:sldId id="256" r:id="rId11"/>
    <p:sldId id="293" r:id="rId12"/>
    <p:sldId id="290" r:id="rId13"/>
    <p:sldId id="270" r:id="rId14"/>
    <p:sldId id="289" r:id="rId15"/>
    <p:sldId id="294" r:id="rId16"/>
    <p:sldId id="292" r:id="rId17"/>
    <p:sldId id="267" r:id="rId18"/>
    <p:sldId id="284" r:id="rId19"/>
    <p:sldId id="324" r:id="rId20"/>
    <p:sldId id="325" r:id="rId21"/>
    <p:sldId id="326" r:id="rId22"/>
    <p:sldId id="327" r:id="rId23"/>
    <p:sldId id="285" r:id="rId24"/>
    <p:sldId id="258" r:id="rId25"/>
    <p:sldId id="259" r:id="rId26"/>
    <p:sldId id="317" r:id="rId27"/>
    <p:sldId id="262" r:id="rId28"/>
    <p:sldId id="261" r:id="rId29"/>
    <p:sldId id="266" r:id="rId30"/>
    <p:sldId id="260" r:id="rId31"/>
    <p:sldId id="309" r:id="rId32"/>
    <p:sldId id="329" r:id="rId33"/>
    <p:sldId id="328" r:id="rId34"/>
    <p:sldId id="295" r:id="rId35"/>
    <p:sldId id="296" r:id="rId36"/>
    <p:sldId id="330" r:id="rId37"/>
    <p:sldId id="331" r:id="rId38"/>
    <p:sldId id="271" r:id="rId39"/>
    <p:sldId id="301" r:id="rId40"/>
    <p:sldId id="306" r:id="rId41"/>
    <p:sldId id="308" r:id="rId42"/>
    <p:sldId id="303" r:id="rId43"/>
    <p:sldId id="315" r:id="rId44"/>
    <p:sldId id="314" r:id="rId45"/>
    <p:sldId id="316" r:id="rId46"/>
    <p:sldId id="304" r:id="rId47"/>
    <p:sldId id="265" r:id="rId48"/>
    <p:sldId id="272" r:id="rId49"/>
    <p:sldId id="273" r:id="rId50"/>
    <p:sldId id="311" r:id="rId51"/>
    <p:sldId id="310" r:id="rId52"/>
    <p:sldId id="333" r:id="rId53"/>
    <p:sldId id="334" r:id="rId54"/>
    <p:sldId id="332" r:id="rId55"/>
    <p:sldId id="275" r:id="rId56"/>
    <p:sldId id="286" r:id="rId57"/>
    <p:sldId id="283" r:id="rId58"/>
    <p:sldId id="319" r:id="rId59"/>
    <p:sldId id="298" r:id="rId60"/>
    <p:sldId id="338" r:id="rId61"/>
    <p:sldId id="339" r:id="rId62"/>
    <p:sldId id="341" r:id="rId63"/>
    <p:sldId id="342" r:id="rId64"/>
    <p:sldId id="279" r:id="rId65"/>
    <p:sldId id="318" r:id="rId66"/>
    <p:sldId id="281" r:id="rId67"/>
    <p:sldId id="282" r:id="rId68"/>
    <p:sldId id="336" r:id="rId69"/>
    <p:sldId id="335" r:id="rId70"/>
    <p:sldId id="337" r:id="rId71"/>
    <p:sldId id="305" r:id="rId72"/>
    <p:sldId id="291" r:id="rId73"/>
    <p:sldId id="322" r:id="rId74"/>
    <p:sldId id="321" r:id="rId75"/>
    <p:sldId id="323" r:id="rId76"/>
    <p:sldId id="307" r:id="rId7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809" autoAdjust="0"/>
    <p:restoredTop sz="94660"/>
  </p:normalViewPr>
  <p:slideViewPr>
    <p:cSldViewPr>
      <p:cViewPr varScale="1">
        <p:scale>
          <a:sx n="70" d="100"/>
          <a:sy n="70" d="100"/>
        </p:scale>
        <p:origin x="-13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76" Type="http://schemas.openxmlformats.org/officeDocument/2006/relationships/slide" Target="slides/slide6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74" Type="http://schemas.openxmlformats.org/officeDocument/2006/relationships/slide" Target="slides/slide64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82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AB6DCC-4536-42F3-BD23-CE6D0D2D7D68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B87AA7-BDB5-4896-BDF1-B9C7677318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5682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87AA7-BDB5-4896-BDF1-B9C7677318DD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94141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1638" cy="4111625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3101311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686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1638" cy="4111625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2780221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87AA7-BDB5-4896-BDF1-B9C7677318DD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96771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403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1638" cy="4111625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2600930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505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1638" cy="4111625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1826122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0F65C047-71B0-4D6D-8425-A54A42F0DAD3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BEFDFB2E-549E-4F85-AA57-FD6CB774243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gif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gif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88640"/>
            <a:ext cx="8391306" cy="33403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Система оценки </a:t>
            </a:r>
            <a:br>
              <a:rPr lang="ru-RU" dirty="0" smtClean="0"/>
            </a:br>
            <a:r>
              <a:rPr lang="ru-RU" sz="3600" dirty="0" smtClean="0"/>
              <a:t>планируемых результатов обучения младших школьников. </a:t>
            </a:r>
            <a:br>
              <a:rPr lang="ru-RU" sz="3600" dirty="0" smtClean="0"/>
            </a:br>
            <a:r>
              <a:rPr lang="ru-RU" sz="3600" dirty="0" smtClean="0"/>
              <a:t>Подготовка к итоговой аттестации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4000504"/>
            <a:ext cx="5715040" cy="1652034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Варианты диагностических работ </a:t>
            </a:r>
          </a:p>
          <a:p>
            <a:r>
              <a:rPr lang="ru-RU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 литературному чтению</a:t>
            </a:r>
            <a:endParaRPr lang="ru-RU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0034" y="6286520"/>
            <a:ext cx="66437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Авторы  презентации: Е.И.Матвеева, Г.В.Макаревич</a:t>
            </a:r>
          </a:p>
        </p:txBody>
      </p:sp>
      <p:pic>
        <p:nvPicPr>
          <p:cNvPr id="4098" name="Picture 2" descr="C:\Users\Галина Макаревич\Desktop\Вита Пресс_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6" y="5643578"/>
            <a:ext cx="2124075" cy="1000125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8000">
              <a:srgbClr val="FFFF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ru-RU" sz="3200" spc="3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Зачем нужны солнечные зайчики?</a:t>
            </a:r>
            <a:endParaRPr lang="ru-RU" sz="3200" spc="3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Галина Макаревич\Documents\Разное\Матвеева\Презентации к курсам\Визуал\Система оценки\Солнечный зайчик_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2238" y="1142984"/>
            <a:ext cx="5452968" cy="5715016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4749800" y="860413"/>
            <a:ext cx="3611563" cy="517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 descr="C:\Users\Галина Макаревич\Documents\Разное\Матвеева\Презентации к курсам\Визуал\Система оценки\Солнечный зайчик_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7215206" cy="7009654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mirdetstva.ru/sites/default/files/upload_images/733a4805aaa3c1dd2d5d70052f98536c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" y="428604"/>
            <a:ext cx="9144028" cy="614364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0" name="Picture 4" descr="http://os1.i.ua/3/1/6618114_6f5211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83672" cy="6875507"/>
          </a:xfrm>
          <a:prstGeom prst="rect">
            <a:avLst/>
          </a:prstGeom>
          <a:noFill/>
        </p:spPr>
      </p:pic>
      <p:pic>
        <p:nvPicPr>
          <p:cNvPr id="4102" name="Picture 6" descr="http://img4.searchmasterclass.net/uploads/posts/2013-06-21/image_17516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0"/>
            <a:ext cx="5311009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Галина Макаревич\Desktop\Матвеева_Тетр. для тренировки_1 кл._занятие 1_с. 4_ИТОГ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4511462" cy="64294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3075" name="Picture 3" descr="C:\Users\Галина Макаревич\Desktop\Матвеева_Тетр. для тренировки_1 кл._занятие 1_с. 5_ИТОГ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14290"/>
            <a:ext cx="4286280" cy="64294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алина Макаревич\Desktop\Матвеева_Тетр. для тренировки_1 кл._занятие 1_с. 6_ИТОГ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14289"/>
            <a:ext cx="4572032" cy="6423467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1027" name="Picture 3" descr="C:\Users\Галина Макаревич\Desktop\Матвеева_Тетр. для тренировки_1 кл._занятие 1_с. 7_ИТОГ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214290"/>
            <a:ext cx="4214842" cy="64294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Галина Макаревич\Desktop\Матвеева_Тетр. для тренировки_1 кл._занятие 1_с. 8_ИТОГ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4572032" cy="637881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3" y="214290"/>
            <a:ext cx="4084895" cy="207170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1027" name="Picture 3" descr="C:\Users\Галина Макаревич\Desktop\Дети пишут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3143248"/>
            <a:ext cx="3863136" cy="2571744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8266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3600" spc="300" dirty="0" smtClean="0">
                <a:latin typeface="Arial" pitchFamily="34" charset="0"/>
                <a:cs typeface="Arial" pitchFamily="34" charset="0"/>
              </a:rPr>
              <a:t>Вариант ответа</a:t>
            </a:r>
            <a:endParaRPr lang="ru-RU" sz="3600" spc="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Галина Макаревич\Desktop\Солнечные зайчики_2.bmp"/>
          <p:cNvPicPr>
            <a:picLocks noChangeAspect="1" noChangeArrowheads="1"/>
          </p:cNvPicPr>
          <p:nvPr/>
        </p:nvPicPr>
        <p:blipFill>
          <a:blip r:embed="rId2">
            <a:lum bright="-11000" contrast="22000"/>
          </a:blip>
          <a:srcRect/>
          <a:stretch>
            <a:fillRect/>
          </a:stretch>
        </p:blipFill>
        <p:spPr bwMode="auto">
          <a:xfrm>
            <a:off x="142844" y="1643050"/>
            <a:ext cx="8858312" cy="45339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"/>
          <p:cNvSpPr txBox="1">
            <a:spLocks noChangeArrowheads="1"/>
          </p:cNvSpPr>
          <p:nvPr/>
        </p:nvSpPr>
        <p:spPr bwMode="auto">
          <a:xfrm>
            <a:off x="0" y="0"/>
            <a:ext cx="8215338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200" b="1" dirty="0">
                <a:solidFill>
                  <a:srgbClr val="330033"/>
                </a:solidFill>
                <a:latin typeface="Times New Roman" pitchFamily="16" charset="0"/>
              </a:rPr>
              <a:t>Принципы оценивания</a:t>
            </a:r>
          </a:p>
        </p:txBody>
      </p:sp>
      <p:sp>
        <p:nvSpPr>
          <p:cNvPr id="13315" name="Text Box 2"/>
          <p:cNvSpPr txBox="1">
            <a:spLocks noChangeArrowheads="1"/>
          </p:cNvSpPr>
          <p:nvPr/>
        </p:nvSpPr>
        <p:spPr bwMode="auto">
          <a:xfrm>
            <a:off x="914400" y="1142984"/>
            <a:ext cx="7772400" cy="498794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36550" indent="-336550" algn="just">
              <a:spcBef>
                <a:spcPts val="700"/>
              </a:spcBef>
              <a:buClr>
                <a:srgbClr val="B2B2B2"/>
              </a:buClr>
              <a:buSzPct val="90000"/>
              <a:buFont typeface="Wingdings" charset="2"/>
              <a:buChar char="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sz="2800" b="1" dirty="0">
                <a:solidFill>
                  <a:srgbClr val="000000"/>
                </a:solidFill>
              </a:rPr>
              <a:t>Способы, процедуры </a:t>
            </a:r>
            <a:r>
              <a:rPr lang="ru-RU" sz="2800" dirty="0">
                <a:solidFill>
                  <a:srgbClr val="000000"/>
                </a:solidFill>
              </a:rPr>
              <a:t>и</a:t>
            </a:r>
            <a:r>
              <a:rPr lang="ru-RU" sz="2800" b="1" dirty="0">
                <a:solidFill>
                  <a:srgbClr val="000000"/>
                </a:solidFill>
              </a:rPr>
              <a:t> задания</a:t>
            </a:r>
            <a:r>
              <a:rPr lang="ru-RU" sz="2800" dirty="0">
                <a:solidFill>
                  <a:srgbClr val="000000"/>
                </a:solidFill>
              </a:rPr>
              <a:t>, используемые в ходе оценивания, должны соответствовать </a:t>
            </a:r>
            <a:r>
              <a:rPr lang="ru-RU" sz="2800" b="1" dirty="0">
                <a:solidFill>
                  <a:srgbClr val="000000"/>
                </a:solidFill>
              </a:rPr>
              <a:t>типу образовательных результатов</a:t>
            </a:r>
            <a:r>
              <a:rPr lang="ru-RU" sz="2800" dirty="0">
                <a:solidFill>
                  <a:srgbClr val="000000"/>
                </a:solidFill>
              </a:rPr>
              <a:t> </a:t>
            </a:r>
            <a:r>
              <a:rPr lang="ru-RU" sz="2800" dirty="0" smtClean="0">
                <a:solidFill>
                  <a:srgbClr val="000000"/>
                </a:solidFill>
              </a:rPr>
              <a:t>учащихся.</a:t>
            </a:r>
          </a:p>
          <a:p>
            <a:pPr marL="336550" indent="-336550" algn="just">
              <a:spcBef>
                <a:spcPts val="700"/>
              </a:spcBef>
              <a:buClr>
                <a:srgbClr val="B2B2B2"/>
              </a:buClr>
              <a:buSzPct val="9000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ru-RU" sz="1400" dirty="0">
              <a:solidFill>
                <a:srgbClr val="000000"/>
              </a:solidFill>
            </a:endParaRPr>
          </a:p>
          <a:p>
            <a:pPr marL="336550" indent="-336550" algn="just">
              <a:spcBef>
                <a:spcPts val="700"/>
              </a:spcBef>
              <a:buClr>
                <a:srgbClr val="B2B2B2"/>
              </a:buClr>
              <a:buSzPct val="90000"/>
              <a:buFont typeface="Wingdings" charset="2"/>
              <a:buChar char="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sz="2800" dirty="0">
                <a:solidFill>
                  <a:srgbClr val="000000"/>
                </a:solidFill>
              </a:rPr>
              <a:t>Для каждого типа образовательных результатов должны быть выработаны свои </a:t>
            </a:r>
            <a:r>
              <a:rPr lang="ru-RU" sz="2800" b="1" dirty="0">
                <a:solidFill>
                  <a:srgbClr val="000000"/>
                </a:solidFill>
              </a:rPr>
              <a:t>критерии оценивания</a:t>
            </a:r>
            <a:r>
              <a:rPr lang="ru-RU" sz="2800" dirty="0" smtClean="0">
                <a:solidFill>
                  <a:srgbClr val="000000"/>
                </a:solidFill>
              </a:rPr>
              <a:t>.</a:t>
            </a:r>
          </a:p>
          <a:p>
            <a:pPr marL="336550" indent="-336550" algn="just">
              <a:spcBef>
                <a:spcPts val="700"/>
              </a:spcBef>
              <a:buClr>
                <a:srgbClr val="B2B2B2"/>
              </a:buClr>
              <a:buSzPct val="9000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ru-RU" sz="1400" dirty="0">
              <a:solidFill>
                <a:srgbClr val="000000"/>
              </a:solidFill>
            </a:endParaRPr>
          </a:p>
          <a:p>
            <a:pPr marL="336550" indent="-336550" algn="just">
              <a:spcBef>
                <a:spcPts val="700"/>
              </a:spcBef>
              <a:buClr>
                <a:srgbClr val="B2B2B2"/>
              </a:buClr>
              <a:buSzPct val="90000"/>
              <a:buFont typeface="Wingdings" charset="2"/>
              <a:buChar char="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sz="2800" dirty="0">
                <a:solidFill>
                  <a:srgbClr val="000000"/>
                </a:solidFill>
              </a:rPr>
              <a:t>Оценивание должно быть </a:t>
            </a:r>
            <a:r>
              <a:rPr lang="ru-RU" sz="2800" b="1" dirty="0">
                <a:solidFill>
                  <a:srgbClr val="000000"/>
                </a:solidFill>
              </a:rPr>
              <a:t>справедливым</a:t>
            </a:r>
            <a:r>
              <a:rPr lang="ru-RU" sz="2800" dirty="0" smtClean="0">
                <a:solidFill>
                  <a:srgbClr val="000000"/>
                </a:solidFill>
              </a:rPr>
              <a:t>.</a:t>
            </a:r>
          </a:p>
          <a:p>
            <a:pPr marL="336550" indent="-336550" algn="just">
              <a:spcBef>
                <a:spcPts val="700"/>
              </a:spcBef>
              <a:buClr>
                <a:srgbClr val="B2B2B2"/>
              </a:buClr>
              <a:buSzPct val="9000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ru-RU" sz="1400" dirty="0">
              <a:solidFill>
                <a:srgbClr val="000000"/>
              </a:solidFill>
            </a:endParaRPr>
          </a:p>
          <a:p>
            <a:pPr marL="336550" indent="-336550" algn="just">
              <a:spcBef>
                <a:spcPts val="700"/>
              </a:spcBef>
              <a:buClr>
                <a:srgbClr val="B2B2B2"/>
              </a:buClr>
              <a:buSzPct val="90000"/>
              <a:buFont typeface="Wingdings" charset="2"/>
              <a:buChar char="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sz="2800" dirty="0">
                <a:solidFill>
                  <a:srgbClr val="000000"/>
                </a:solidFill>
              </a:rPr>
              <a:t>Оценивание должно быть </a:t>
            </a:r>
            <a:r>
              <a:rPr lang="ru-RU" sz="2800" b="1" dirty="0">
                <a:solidFill>
                  <a:srgbClr val="000000"/>
                </a:solidFill>
              </a:rPr>
              <a:t>развивающим</a:t>
            </a:r>
            <a:r>
              <a:rPr lang="ru-RU" sz="2800" dirty="0">
                <a:solidFill>
                  <a:srgbClr val="000000"/>
                </a:solidFill>
              </a:rPr>
              <a:t>.</a:t>
            </a:r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0" y="0"/>
            <a:ext cx="8358214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200" b="1" dirty="0">
                <a:solidFill>
                  <a:srgbClr val="330033"/>
                </a:solidFill>
                <a:latin typeface="Times New Roman" pitchFamily="16" charset="0"/>
              </a:rPr>
              <a:t>Принципы оценивания</a:t>
            </a:r>
          </a:p>
        </p:txBody>
      </p:sp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857224" y="1142984"/>
            <a:ext cx="7772400" cy="51784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36550" indent="-336550" algn="just">
              <a:lnSpc>
                <a:spcPct val="90000"/>
              </a:lnSpc>
              <a:spcBef>
                <a:spcPts val="700"/>
              </a:spcBef>
              <a:buClr>
                <a:srgbClr val="B2B2B2"/>
              </a:buClr>
              <a:buSzPct val="90000"/>
              <a:buFont typeface="Wingdings" charset="2"/>
              <a:buChar char="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sz="2800" b="1" dirty="0">
                <a:solidFill>
                  <a:srgbClr val="000000"/>
                </a:solidFill>
              </a:rPr>
              <a:t>Критерии</a:t>
            </a:r>
            <a:r>
              <a:rPr lang="ru-RU" sz="2800" dirty="0">
                <a:solidFill>
                  <a:srgbClr val="000000"/>
                </a:solidFill>
              </a:rPr>
              <a:t> и </a:t>
            </a:r>
            <a:r>
              <a:rPr lang="ru-RU" sz="2800" b="1" dirty="0">
                <a:solidFill>
                  <a:srgbClr val="000000"/>
                </a:solidFill>
              </a:rPr>
              <a:t>формы</a:t>
            </a:r>
            <a:r>
              <a:rPr lang="ru-RU" sz="2800" dirty="0">
                <a:solidFill>
                  <a:srgbClr val="000000"/>
                </a:solidFill>
              </a:rPr>
              <a:t> проведения оценивания </a:t>
            </a:r>
            <a:r>
              <a:rPr lang="ru-RU" sz="2800" b="1" dirty="0">
                <a:solidFill>
                  <a:srgbClr val="000000"/>
                </a:solidFill>
              </a:rPr>
              <a:t>должны быть </a:t>
            </a:r>
            <a:r>
              <a:rPr lang="ru-RU" sz="2800" dirty="0">
                <a:solidFill>
                  <a:srgbClr val="000000"/>
                </a:solidFill>
              </a:rPr>
              <a:t>одинаково </a:t>
            </a:r>
            <a:r>
              <a:rPr lang="ru-RU" sz="2800" b="1" dirty="0">
                <a:solidFill>
                  <a:srgbClr val="000000"/>
                </a:solidFill>
              </a:rPr>
              <a:t>понятны</a:t>
            </a:r>
            <a:r>
              <a:rPr lang="ru-RU" sz="2800" dirty="0">
                <a:solidFill>
                  <a:srgbClr val="000000"/>
                </a:solidFill>
              </a:rPr>
              <a:t> ученикам, учителю и родителям</a:t>
            </a:r>
            <a:r>
              <a:rPr lang="ru-RU" sz="2800" dirty="0" smtClean="0">
                <a:solidFill>
                  <a:srgbClr val="000000"/>
                </a:solidFill>
              </a:rPr>
              <a:t>.</a:t>
            </a:r>
          </a:p>
          <a:p>
            <a:pPr marL="336550" indent="-336550" algn="just">
              <a:lnSpc>
                <a:spcPct val="90000"/>
              </a:lnSpc>
              <a:spcBef>
                <a:spcPts val="700"/>
              </a:spcBef>
              <a:buClr>
                <a:srgbClr val="B2B2B2"/>
              </a:buClr>
              <a:buSzPct val="9000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ru-RU" sz="1400" dirty="0">
              <a:solidFill>
                <a:srgbClr val="000000"/>
              </a:solidFill>
            </a:endParaRPr>
          </a:p>
          <a:p>
            <a:pPr marL="336550" indent="-336550" algn="just">
              <a:lnSpc>
                <a:spcPct val="90000"/>
              </a:lnSpc>
              <a:spcBef>
                <a:spcPts val="700"/>
              </a:spcBef>
              <a:buClr>
                <a:srgbClr val="B2B2B2"/>
              </a:buClr>
              <a:buSzPct val="90000"/>
              <a:buFont typeface="Wingdings" charset="2"/>
              <a:buChar char="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sz="2800" dirty="0">
                <a:solidFill>
                  <a:srgbClr val="000000"/>
                </a:solidFill>
              </a:rPr>
              <a:t>Учащиеся должны быть</a:t>
            </a:r>
            <a:r>
              <a:rPr lang="ru-RU" sz="2800" b="1" dirty="0">
                <a:solidFill>
                  <a:srgbClr val="000000"/>
                </a:solidFill>
              </a:rPr>
              <a:t> заранее информированы</a:t>
            </a:r>
            <a:r>
              <a:rPr lang="ru-RU" sz="2800" dirty="0">
                <a:solidFill>
                  <a:srgbClr val="000000"/>
                </a:solidFill>
              </a:rPr>
              <a:t> о том, какие их образовательные результаты будут оцениваться, и в какой форме будет проходить оценивание</a:t>
            </a:r>
            <a:r>
              <a:rPr lang="ru-RU" sz="2800" dirty="0" smtClean="0">
                <a:solidFill>
                  <a:srgbClr val="000000"/>
                </a:solidFill>
              </a:rPr>
              <a:t>.</a:t>
            </a:r>
          </a:p>
          <a:p>
            <a:pPr marL="336550" indent="-336550" algn="just">
              <a:lnSpc>
                <a:spcPct val="90000"/>
              </a:lnSpc>
              <a:spcBef>
                <a:spcPts val="700"/>
              </a:spcBef>
              <a:buClr>
                <a:srgbClr val="B2B2B2"/>
              </a:buClr>
              <a:buSzPct val="9000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ru-RU" sz="1400" dirty="0">
              <a:solidFill>
                <a:srgbClr val="000000"/>
              </a:solidFill>
            </a:endParaRPr>
          </a:p>
          <a:p>
            <a:pPr marL="336550" indent="-336550" algn="just">
              <a:lnSpc>
                <a:spcPct val="90000"/>
              </a:lnSpc>
              <a:spcBef>
                <a:spcPts val="700"/>
              </a:spcBef>
              <a:buClr>
                <a:srgbClr val="B2B2B2"/>
              </a:buClr>
              <a:buSzPct val="90000"/>
              <a:buFont typeface="Wingdings" charset="2"/>
              <a:buChar char="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sz="2800" dirty="0">
                <a:solidFill>
                  <a:srgbClr val="000000"/>
                </a:solidFill>
              </a:rPr>
              <a:t>Оценивание должно быть </a:t>
            </a:r>
            <a:r>
              <a:rPr lang="ru-RU" sz="2800" b="1" dirty="0">
                <a:solidFill>
                  <a:srgbClr val="000000"/>
                </a:solidFill>
              </a:rPr>
              <a:t>своевременным</a:t>
            </a:r>
            <a:r>
              <a:rPr lang="ru-RU" sz="2800" dirty="0" smtClean="0">
                <a:solidFill>
                  <a:srgbClr val="000000"/>
                </a:solidFill>
              </a:rPr>
              <a:t>.</a:t>
            </a:r>
          </a:p>
          <a:p>
            <a:pPr marL="336550" indent="-336550" algn="just">
              <a:lnSpc>
                <a:spcPct val="90000"/>
              </a:lnSpc>
              <a:spcBef>
                <a:spcPts val="700"/>
              </a:spcBef>
              <a:buClr>
                <a:srgbClr val="B2B2B2"/>
              </a:buClr>
              <a:buSzPct val="9000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ru-RU" sz="1400" dirty="0">
              <a:solidFill>
                <a:srgbClr val="000000"/>
              </a:solidFill>
            </a:endParaRPr>
          </a:p>
          <a:p>
            <a:pPr marL="336550" indent="-336550" algn="just">
              <a:lnSpc>
                <a:spcPct val="90000"/>
              </a:lnSpc>
              <a:spcBef>
                <a:spcPts val="700"/>
              </a:spcBef>
              <a:buClr>
                <a:srgbClr val="B2B2B2"/>
              </a:buClr>
              <a:buSzPct val="90000"/>
              <a:buFont typeface="Wingdings" charset="2"/>
              <a:buChar char="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sz="2800" dirty="0">
                <a:solidFill>
                  <a:srgbClr val="000000"/>
                </a:solidFill>
              </a:rPr>
              <a:t>Оценивание должно быть </a:t>
            </a:r>
            <a:r>
              <a:rPr lang="ru-RU" sz="2800" b="1" dirty="0">
                <a:solidFill>
                  <a:srgbClr val="000000"/>
                </a:solidFill>
              </a:rPr>
              <a:t>эффективным</a:t>
            </a:r>
            <a:r>
              <a:rPr lang="ru-RU" sz="2800" dirty="0">
                <a:solidFill>
                  <a:srgbClr val="000000"/>
                </a:solidFill>
              </a:rPr>
              <a:t>.</a:t>
            </a:r>
          </a:p>
        </p:txBody>
      </p:sp>
    </p:spTree>
  </p:cSld>
  <p:clrMapOvr>
    <a:masterClrMapping/>
  </p:clrMapOvr>
  <p:transition spd="med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FFFF00"/>
            </a:gs>
            <a:gs pos="40000">
              <a:schemeClr val="bg1">
                <a:tint val="45000"/>
                <a:shade val="99000"/>
                <a:satMod val="350000"/>
              </a:schemeClr>
            </a:gs>
            <a:gs pos="100000">
              <a:schemeClr val="bg1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Галина Макаревич\Desktop\Матвеева_Тетр. для тренировки_1 кл._обложка_ИТОГ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760530">
            <a:off x="169713" y="1623986"/>
            <a:ext cx="2635624" cy="3500438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928670"/>
            <a:ext cx="2696484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6" name="Picture 2" descr="C:\Users\Галина Макаревич\Desktop\Матвеева_Тетр. для тренировки_3 кл._обложка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14819">
            <a:off x="4527029" y="1029939"/>
            <a:ext cx="2571768" cy="3420653"/>
          </a:xfrm>
          <a:prstGeom prst="rect">
            <a:avLst/>
          </a:prstGeom>
          <a:noFill/>
        </p:spPr>
      </p:pic>
      <p:pic>
        <p:nvPicPr>
          <p:cNvPr id="98307" name="Picture 3" descr="C:\Users\Галина Макаревич\Desktop\Матвеева_Тетр. для тренировки_4 кл._обложка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664714">
            <a:off x="6384020" y="1864371"/>
            <a:ext cx="2643174" cy="3501862"/>
          </a:xfrm>
          <a:prstGeom prst="rect">
            <a:avLst/>
          </a:prstGeom>
          <a:noFill/>
        </p:spPr>
      </p:pic>
      <p:pic>
        <p:nvPicPr>
          <p:cNvPr id="5122" name="Picture 2" descr="C:\Users\Галина Макаревич\Desktop\Вита Пресс_3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86116" y="5072074"/>
            <a:ext cx="2427516" cy="1143001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000240"/>
          </a:xfrm>
          <a:solidFill>
            <a:srgbClr val="FFFF0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marL="484632" indent="0" algn="l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3200" dirty="0" smtClean="0">
                <a:solidFill>
                  <a:schemeClr val="bg1">
                    <a:lumMod val="95000"/>
                  </a:schemeClr>
                </a:solidFill>
              </a:rPr>
              <a:t>                              </a:t>
            </a:r>
            <a:r>
              <a:rPr lang="ru-RU" sz="3600" dirty="0" smtClean="0">
                <a:solidFill>
                  <a:srgbClr val="002060"/>
                </a:solidFill>
              </a:rPr>
              <a:t>Учиться  оценивать  себя –</a:t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</a:rPr>
              <a:t>                                                          это важно!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>
            <a:lum bright="-11000" contrast="10000"/>
          </a:blip>
          <a:srcRect/>
          <a:stretch>
            <a:fillRect/>
          </a:stretch>
        </p:blipFill>
        <p:spPr bwMode="auto">
          <a:xfrm>
            <a:off x="3786182" y="2037807"/>
            <a:ext cx="5357818" cy="4820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Содержимое 3" descr="35лол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68274"/>
            <a:ext cx="3834876" cy="56897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Галина Макаревич\Desktop\Матвеева_Тетр. для тренировки_1 кл._занятие 1_с. 10_ИТОГ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4494184" cy="635798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3075" name="Picture 3" descr="C:\Users\Галина Макаревич\Desktop\Матвеева_Тетр. для тренировки_1 кл._занятие 1_с. 11_ИТОГ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14289"/>
            <a:ext cx="4286280" cy="635798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4310808" cy="6318632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85728"/>
            <a:ext cx="4233015" cy="6358278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4" name="Picture 6" descr="http://cityforkids.ru/wp-content/uploads/25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85850" y="714356"/>
            <a:ext cx="10188505" cy="5422914"/>
          </a:xfrm>
          <a:prstGeom prst="rect">
            <a:avLst/>
          </a:prstGeom>
          <a:noFill/>
        </p:spPr>
      </p:pic>
      <p:pic>
        <p:nvPicPr>
          <p:cNvPr id="8" name="Picture 2" descr="C:\Users\Галина Макаревич\Documents\Разное\Матвеева\Презентации к курсам\Визуал\Система оценки\Солнечный зайчик_анимация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1127">
            <a:off x="7162351" y="2565913"/>
            <a:ext cx="1500222" cy="2000295"/>
          </a:xfrm>
          <a:prstGeom prst="rect">
            <a:avLst/>
          </a:prstGeom>
          <a:noFill/>
          <a:ln w="47625">
            <a:solidFill>
              <a:srgbClr val="C00000"/>
            </a:solidFill>
          </a:ln>
        </p:spPr>
      </p:pic>
      <p:pic>
        <p:nvPicPr>
          <p:cNvPr id="181256" name="Picture 8" descr="http://3.bp.blogspot.com/-dDOINE-1ewI/UVQ_caj_jwI/AAAAAAAAAeE/ereqVPKd2Xg/s1600/249702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797944">
            <a:off x="2988534" y="1931628"/>
            <a:ext cx="1641462" cy="1820364"/>
          </a:xfrm>
          <a:prstGeom prst="rect">
            <a:avLst/>
          </a:prstGeom>
          <a:noFill/>
          <a:ln w="44450">
            <a:solidFill>
              <a:srgbClr val="002060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 descr="http://4.bp.blogspot.com/-YuMtba7UXPM/UdwckrkXNXI/AAAAAAAABp8/MFZVVg61ayY/s640/Scan00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086" y="142852"/>
            <a:ext cx="9175086" cy="6565921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atin typeface="Arial" pitchFamily="34" charset="0"/>
                <a:cs typeface="Arial" pitchFamily="34" charset="0"/>
              </a:rPr>
              <a:t>Выполняя задания, ученики научатся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0" y="714356"/>
            <a:ext cx="4857752" cy="6143644"/>
          </a:xfrm>
          <a:prstGeom prst="rect">
            <a:avLst/>
          </a:prstGeom>
          <a:solidFill>
            <a:srgbClr val="92D050">
              <a:alpha val="61000"/>
            </a:srgbClr>
          </a:solidFill>
        </p:spPr>
        <p:txBody>
          <a:bodyPr/>
          <a:lstStyle/>
          <a:p>
            <a:pPr marL="342900" lvl="0" indent="-342900">
              <a:spcBef>
                <a:spcPct val="20000"/>
              </a:spcBef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</a:t>
            </a:r>
            <a:r>
              <a:rPr lang="ru-RU" sz="2400" dirty="0" smtClean="0"/>
              <a:t>Грамотно отвечать на вопросы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</a:t>
            </a:r>
            <a:r>
              <a:rPr kumimoji="0" lang="ru-RU" sz="2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Определять основное содержание текста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</a:t>
            </a:r>
            <a:r>
              <a:rPr kumimoji="0" lang="ru-RU" sz="2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Формулировать важную мысль автора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sz="2400" dirty="0" smtClean="0"/>
              <a:t>4. Выбирать ответ из предложенных вариантов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sz="2400" dirty="0" smtClean="0"/>
              <a:t>5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lang="ru-RU" sz="2400" u="sng" dirty="0" smtClean="0"/>
              <a:t>Определять лексическое значение новых слов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sz="2400" dirty="0" smtClean="0"/>
              <a:t>6. Устанавливать последовательность событий</a:t>
            </a:r>
            <a:endParaRPr lang="ru-RU" sz="2400" u="sng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400" dirty="0" smtClean="0"/>
              <a:t>7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Дописывать высказывание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400" dirty="0" smtClean="0"/>
              <a:t>8. Создавать небольшой текст </a:t>
            </a:r>
            <a:r>
              <a:rPr lang="ru-RU" sz="2400" u="sng" dirty="0" smtClean="0"/>
              <a:t>в соответствии с поставленной задачей</a:t>
            </a:r>
            <a:endParaRPr kumimoji="0" lang="ru-RU" sz="24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C:\Users\Галина Макаревич\Desktop\Матвеева_Тетр. для тренировки_2 кл._обложка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5434" y="714356"/>
            <a:ext cx="4428566" cy="6143644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4429124" cy="4972072"/>
          </a:xfrm>
          <a:solidFill>
            <a:srgbClr val="7030A0">
              <a:alpha val="57000"/>
            </a:srgbClr>
          </a:solidFill>
          <a:ln w="31750"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buNone/>
            </a:pPr>
            <a:r>
              <a:rPr lang="ru-RU" sz="2800" dirty="0" smtClean="0"/>
              <a:t>	Н.Сладков «Как медведь сам себя напугал»; Г.Цыферов «Маленький великанчик»; С.Козлов «Как Ёжик ходил встречать рассвет»</a:t>
            </a:r>
          </a:p>
          <a:p>
            <a:pPr>
              <a:lnSpc>
                <a:spcPct val="150000"/>
              </a:lnSpc>
              <a:buNone/>
            </a:pPr>
            <a:r>
              <a:rPr lang="ru-RU" sz="2800" dirty="0" smtClean="0"/>
              <a:t>	Рус. нар. </a:t>
            </a:r>
            <a:r>
              <a:rPr lang="ru-RU" sz="2800" dirty="0" err="1" smtClean="0"/>
              <a:t>ск</a:t>
            </a:r>
            <a:r>
              <a:rPr lang="ru-RU" sz="2800" dirty="0" smtClean="0"/>
              <a:t>. «Петушки»; рус. нар. </a:t>
            </a:r>
            <a:r>
              <a:rPr lang="ru-RU" sz="2800" dirty="0" err="1" smtClean="0"/>
              <a:t>ск</a:t>
            </a:r>
            <a:r>
              <a:rPr lang="ru-RU" sz="2800" dirty="0" smtClean="0"/>
              <a:t>. «Наговорная водица»</a:t>
            </a:r>
          </a:p>
          <a:p>
            <a:pPr>
              <a:lnSpc>
                <a:spcPct val="150000"/>
              </a:lnSpc>
              <a:buNone/>
            </a:pPr>
            <a:endParaRPr lang="ru-RU" sz="2800" dirty="0" smtClean="0"/>
          </a:p>
          <a:p>
            <a:pPr>
              <a:lnSpc>
                <a:spcPct val="150000"/>
              </a:lnSpc>
              <a:buNone/>
            </a:pPr>
            <a:endParaRPr lang="ru-RU" sz="2800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4429124" y="1643050"/>
            <a:ext cx="4714876" cy="4929222"/>
          </a:xfrm>
          <a:prstGeom prst="rect">
            <a:avLst/>
          </a:prstGeom>
          <a:solidFill>
            <a:srgbClr val="FF0000">
              <a:alpha val="45000"/>
            </a:srgb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800" dirty="0" smtClean="0"/>
              <a:t>	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800" dirty="0" smtClean="0"/>
              <a:t>	События и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образы героев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800" dirty="0" smtClean="0"/>
              <a:t>	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авторских сказках.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defRPr/>
            </a:pPr>
            <a:r>
              <a:rPr lang="ru-RU" sz="2800" dirty="0" smtClean="0"/>
              <a:t>	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defRPr/>
            </a:pPr>
            <a:r>
              <a:rPr lang="ru-RU" sz="2800" dirty="0" smtClean="0"/>
              <a:t>	</a:t>
            </a:r>
            <a:r>
              <a:rPr lang="ru-RU" sz="2400" dirty="0" smtClean="0"/>
              <a:t>События и образы героев 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defRPr/>
            </a:pPr>
            <a:r>
              <a:rPr lang="ru-RU" sz="2400" dirty="0" smtClean="0"/>
              <a:t>	в русских народных сказках.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0" y="1000108"/>
            <a:ext cx="4429124" cy="642941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3200" dirty="0" smtClean="0"/>
              <a:t>Тексты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4429124" y="1000108"/>
            <a:ext cx="4714876" cy="642941"/>
          </a:xfrm>
          <a:prstGeom prst="rect">
            <a:avLst/>
          </a:prstGeom>
          <a:solidFill>
            <a:srgbClr val="92D050">
              <a:alpha val="79000"/>
            </a:srgb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Особенности жанра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4285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Arial" pitchFamily="34" charset="0"/>
                <a:cs typeface="Arial" pitchFamily="34" charset="0"/>
              </a:rPr>
              <a:t>Выполняя задания, ученики  проанализируют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4714884"/>
            <a:ext cx="9144000" cy="18573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02" name="Picture 6" descr="http://www.o-detstve.ru/assets/images/forparents/homeeduc/Books/kozlov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428604"/>
            <a:ext cx="1952183" cy="3082822"/>
          </a:xfrm>
          <a:prstGeom prst="rect">
            <a:avLst/>
          </a:prstGeom>
          <a:noFill/>
        </p:spPr>
      </p:pic>
      <p:pic>
        <p:nvPicPr>
          <p:cNvPr id="9" name="Picture 8" descr="http://1.bp.blogspot.com/-JhU8XUbVQJg/USs__6YBr7I/AAAAAAAADL0/y_LbzcLNr_c/s1600/%D0%BB%D1%8C%D0%B2%D0%B5%D0%BD%D0%BE%D0%BA+%D0%B8+%D1%87%D0%B5%D1%80%D0%B5%D0%BF%D0%B0%D1%85%D0%B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346384" cy="3543040"/>
          </a:xfrm>
          <a:prstGeom prst="rect">
            <a:avLst/>
          </a:prstGeom>
          <a:noFill/>
        </p:spPr>
      </p:pic>
      <p:pic>
        <p:nvPicPr>
          <p:cNvPr id="183306" name="Picture 10" descr="http://www.kozlov-sergey.ru/Oblogki/S-Kozlov_Tryam_Zdravstvujt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000108"/>
            <a:ext cx="1695123" cy="2500306"/>
          </a:xfrm>
          <a:prstGeom prst="rect">
            <a:avLst/>
          </a:prstGeom>
          <a:noFill/>
        </p:spPr>
      </p:pic>
      <p:pic>
        <p:nvPicPr>
          <p:cNvPr id="11" name="Picture 2" descr="http://ejik-v-tumane.ru/img/kozlov2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9986" y="0"/>
            <a:ext cx="2764013" cy="264318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20" y="3786190"/>
            <a:ext cx="8572560" cy="17543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Сергей Козлов был ни на кого никогда не похожий, единичный, штучный писатель, интеллигентный, глубокий, по-особому талантливый человек. </a:t>
            </a:r>
          </a:p>
          <a:p>
            <a:pPr algn="ctr">
              <a:lnSpc>
                <a:spcPct val="150000"/>
              </a:lnSpc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Такой </a:t>
            </a:r>
            <a:r>
              <a:rPr lang="ru-RU" i="1" u="sng" dirty="0" smtClean="0">
                <a:latin typeface="Times New Roman" pitchFamily="18" charset="0"/>
                <a:cs typeface="Times New Roman" pitchFamily="18" charset="0"/>
              </a:rPr>
              <a:t>сказочной прозы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до него не писал никто, поэтому ее с удовольствием </a:t>
            </a:r>
            <a:r>
              <a:rPr lang="ru-RU" i="1" u="sng" dirty="0" smtClean="0">
                <a:latin typeface="Times New Roman" pitchFamily="18" charset="0"/>
                <a:cs typeface="Times New Roman" pitchFamily="18" charset="0"/>
              </a:rPr>
              <a:t>переводят во Франции, Германии, Америке, Голландии</a:t>
            </a:r>
            <a:r>
              <a:rPr lang="ru-RU" dirty="0" smtClean="0"/>
              <a:t>.  </a:t>
            </a:r>
            <a:r>
              <a:rPr lang="ru-RU" i="1" dirty="0" smtClean="0"/>
              <a:t>Юрий Кушак, 2010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5786454"/>
            <a:ext cx="8501122" cy="8803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 smtClean="0"/>
              <a:t>Премия им. Корнея Чуковского </a:t>
            </a:r>
            <a:r>
              <a:rPr lang="ru-RU" dirty="0" smtClean="0"/>
              <a:t>– за развитие новаторских традиций Корнея Чуковского в современной отечественной детской литературе (2009).</a:t>
            </a:r>
            <a:endParaRPr lang="ru-RU" dirty="0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 descr="https://missmith007.files.wordpress.com/2010/11/ezhi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7232"/>
            <a:ext cx="4286248" cy="5202511"/>
          </a:xfrm>
          <a:prstGeom prst="rect">
            <a:avLst/>
          </a:prstGeom>
          <a:noFill/>
        </p:spPr>
      </p:pic>
      <p:pic>
        <p:nvPicPr>
          <p:cNvPr id="184323" name="Picture 3" descr="C:\Users\Галина Макаревич\Documents\Разное\Матвеева\Презентации к курсам\Визуал\Система оценки\Ежик в тумане_игрушк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27946" y="857232"/>
            <a:ext cx="5157350" cy="5214974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582594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3200" dirty="0" smtClean="0">
                <a:latin typeface="Arial" pitchFamily="34" charset="0"/>
                <a:cs typeface="Arial" pitchFamily="34" charset="0"/>
              </a:rPr>
            </a:br>
            <a:r>
              <a:rPr lang="ru-RU" sz="3200" dirty="0" smtClean="0">
                <a:latin typeface="Arial" pitchFamily="34" charset="0"/>
                <a:cs typeface="Arial" pitchFamily="34" charset="0"/>
              </a:rPr>
              <a:t>Козлов С.Г. Как Ёжик ходил встречать рассвет</a:t>
            </a:r>
            <a:br>
              <a:rPr lang="ru-RU" sz="3200" dirty="0" smtClean="0">
                <a:latin typeface="Arial" pitchFamily="34" charset="0"/>
                <a:cs typeface="Arial" pitchFamily="34" charset="0"/>
              </a:rPr>
            </a:b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Галина Макаревич\Desktop\Как Ёжик ходил встречать рассве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7233"/>
            <a:ext cx="9144000" cy="5506508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71480"/>
            <a:ext cx="9144000" cy="928670"/>
          </a:xfrm>
        </p:spPr>
        <p:txBody>
          <a:bodyPr>
            <a:noAutofit/>
          </a:bodyPr>
          <a:lstStyle/>
          <a:p>
            <a:pPr algn="ctr"/>
            <a:r>
              <a:rPr lang="ru-RU" sz="3400" dirty="0" smtClean="0">
                <a:solidFill>
                  <a:srgbClr val="FF0000"/>
                </a:solidFill>
              </a:rPr>
              <a:t>Тетради для тренировки и самопроверки</a:t>
            </a:r>
            <a:endParaRPr lang="ru-RU" sz="34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43050"/>
            <a:ext cx="9144000" cy="5402398"/>
          </a:xfrm>
        </p:spPr>
        <p:txBody>
          <a:bodyPr>
            <a:noAutofit/>
          </a:bodyPr>
          <a:lstStyle/>
          <a:p>
            <a:pPr algn="just">
              <a:lnSpc>
                <a:spcPct val="170000"/>
              </a:lnSpc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Соответствуют  требованиям  ФГОС  НОО.</a:t>
            </a:r>
          </a:p>
          <a:p>
            <a:pPr algn="just">
              <a:lnSpc>
                <a:spcPct val="170000"/>
              </a:lnSpc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Могут  быть  использованы  с  любым учебником  по  литературному  чтению.</a:t>
            </a:r>
          </a:p>
          <a:p>
            <a:pPr algn="just">
              <a:lnSpc>
                <a:spcPct val="170000"/>
              </a:lnSpc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Нацелены  на  подготовку  учащихся  к итоговой  оценке  достижений планируемых  результатов  по  предмету.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320040"/>
            <a:ext cx="7053290" cy="1143000"/>
          </a:xfrm>
        </p:spPr>
        <p:txBody>
          <a:bodyPr>
            <a:normAutofit/>
          </a:bodyPr>
          <a:lstStyle/>
          <a:p>
            <a:r>
              <a:rPr lang="ru-RU" sz="4400" dirty="0" smtClean="0"/>
              <a:t>10 задание</a:t>
            </a:r>
            <a:endParaRPr lang="ru-RU" sz="4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785926"/>
            <a:ext cx="7239000" cy="484632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800" dirty="0" smtClean="0"/>
              <a:t>Представь себе, что </a:t>
            </a:r>
            <a:r>
              <a:rPr lang="ru-RU" sz="2800" u="sng" dirty="0" smtClean="0"/>
              <a:t>Ёжик подружился </a:t>
            </a:r>
            <a:r>
              <a:rPr lang="ru-RU" sz="2800" dirty="0" smtClean="0"/>
              <a:t>на рассвете </a:t>
            </a:r>
            <a:r>
              <a:rPr lang="ru-RU" sz="2800" u="sng" dirty="0" smtClean="0"/>
              <a:t>с солнышком</a:t>
            </a:r>
            <a:r>
              <a:rPr lang="ru-RU" sz="28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ru-RU" sz="2800" dirty="0" smtClean="0"/>
              <a:t>Расскажи о том, </a:t>
            </a:r>
            <a:r>
              <a:rPr lang="ru-RU" sz="2800" u="sng" dirty="0" smtClean="0"/>
              <a:t>что может произойти</a:t>
            </a:r>
            <a:r>
              <a:rPr lang="ru-RU" sz="28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ru-RU" sz="2800" dirty="0" smtClean="0"/>
              <a:t>Напиши небольшую </a:t>
            </a:r>
            <a:r>
              <a:rPr lang="ru-RU" sz="2800" u="sng" dirty="0" smtClean="0"/>
              <a:t>сказочную историю</a:t>
            </a:r>
            <a:r>
              <a:rPr lang="ru-RU" sz="2800" dirty="0" smtClean="0"/>
              <a:t>.</a:t>
            </a:r>
            <a:endParaRPr lang="ru-RU" sz="28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582594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3200" dirty="0" smtClean="0">
                <a:latin typeface="Arial" pitchFamily="34" charset="0"/>
                <a:cs typeface="Arial" pitchFamily="34" charset="0"/>
              </a:rPr>
            </a:br>
            <a:r>
              <a:rPr lang="ru-RU" sz="3200" dirty="0" smtClean="0">
                <a:latin typeface="Arial" pitchFamily="34" charset="0"/>
                <a:cs typeface="Arial" pitchFamily="34" charset="0"/>
              </a:rPr>
              <a:t>Козлов С.Г. Как Ёжик ходил встречать рассвет</a:t>
            </a:r>
            <a:br>
              <a:rPr lang="ru-RU" sz="3200" dirty="0" smtClean="0">
                <a:latin typeface="Arial" pitchFamily="34" charset="0"/>
                <a:cs typeface="Arial" pitchFamily="34" charset="0"/>
              </a:rPr>
            </a:b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Галина Макаревич\Desktop\Как Ёжик ходил встречать рассвет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908" y="785794"/>
            <a:ext cx="9394579" cy="5357849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42852"/>
            <a:ext cx="8329642" cy="1143000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Продолжение сказки </a:t>
            </a:r>
            <a:br>
              <a:rPr lang="ru-RU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«Как Ёжик ходил встречать рассвет»</a:t>
            </a:r>
            <a:br>
              <a:rPr lang="ru-RU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ru-RU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357158" y="1357298"/>
            <a:ext cx="8372476" cy="5257800"/>
          </a:xfrm>
        </p:spPr>
        <p:txBody>
          <a:bodyPr>
            <a:normAutofit fontScale="85000" lnSpcReduction="20000"/>
          </a:bodyPr>
          <a:lstStyle/>
          <a:p>
            <a:pPr algn="just">
              <a:buNone/>
            </a:pPr>
            <a:r>
              <a:rPr lang="ru-RU" dirty="0"/>
              <a:t>	</a:t>
            </a:r>
            <a:r>
              <a:rPr lang="ru-RU" dirty="0" smtClean="0"/>
              <a:t>	Ёжик заулыбался и от растерянности закивал Солнышку в ответ. Солнышко заулыбалось ещё больше, и вокруг стало светлее. «Молодец, – говорит Солнышко, – что ты не лёг спать. Я хочу стать твоим другом. Хочешь дружить?» Ёжик ответил: «Да! Ты красивое. Я долго ждал тебя, но не удержался и заснул».</a:t>
            </a:r>
          </a:p>
          <a:p>
            <a:pPr algn="just">
              <a:buNone/>
            </a:pPr>
            <a:r>
              <a:rPr lang="ru-RU" dirty="0" smtClean="0"/>
              <a:t>		Тем временем Солнышко всё шире улыбалось, и всё вокруг начало просыпаться. Проснулся Заяц, вылезла из своего дупла белка, вернулся из своего дома Медвежонок, пробежал мимо Ёжика Ослик, Волк открыл глаза и закрыл пасть.</a:t>
            </a:r>
          </a:p>
          <a:p>
            <a:pPr algn="just">
              <a:buNone/>
            </a:pPr>
            <a:r>
              <a:rPr lang="ru-RU" dirty="0" smtClean="0"/>
              <a:t>		А Ёжик никого не замечал, он любовался Солнышком.</a:t>
            </a:r>
            <a:endParaRPr lang="ru-RU" dirty="0"/>
          </a:p>
        </p:txBody>
      </p:sp>
      <p:pic>
        <p:nvPicPr>
          <p:cNvPr id="2050" name="Picture 2" descr="C:\Users\Галина Макаревич\Desktop\Как Ёжик ходил встречать рассвет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6578" y="0"/>
            <a:ext cx="2357422" cy="134446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143636" y="6143644"/>
            <a:ext cx="2750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</a:rPr>
              <a:t>Андрей Квасов,  г. Москва</a:t>
            </a:r>
            <a:endParaRPr lang="ru-RU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320040"/>
            <a:ext cx="7053290" cy="1143000"/>
          </a:xfrm>
        </p:spPr>
        <p:txBody>
          <a:bodyPr>
            <a:normAutofit fontScale="90000"/>
          </a:bodyPr>
          <a:lstStyle/>
          <a:p>
            <a:r>
              <a:rPr lang="ru-RU" sz="4400" dirty="0" smtClean="0"/>
              <a:t>10 задание. </a:t>
            </a:r>
            <a:br>
              <a:rPr lang="ru-RU" sz="4400" dirty="0" smtClean="0"/>
            </a:br>
            <a:r>
              <a:rPr lang="ru-RU" sz="4400" dirty="0" smtClean="0"/>
              <a:t>Критерии оценки</a:t>
            </a:r>
            <a:endParaRPr lang="ru-RU" sz="4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785926"/>
            <a:ext cx="7858180" cy="484632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800" dirty="0" smtClean="0"/>
              <a:t>В тексте рассказана </a:t>
            </a:r>
            <a:r>
              <a:rPr lang="ru-RU" sz="2800" u="sng" dirty="0" smtClean="0"/>
              <a:t>сказочная  история</a:t>
            </a:r>
            <a:r>
              <a:rPr lang="ru-RU" sz="2800" dirty="0" smtClean="0"/>
              <a:t>, в которой </a:t>
            </a:r>
            <a:r>
              <a:rPr lang="ru-RU" sz="2800" u="sng" dirty="0" smtClean="0"/>
              <a:t>солнышко и Ёжик подружились</a:t>
            </a:r>
            <a:r>
              <a:rPr lang="ru-RU" sz="28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ru-RU" sz="2800" u="sng" dirty="0" smtClean="0"/>
              <a:t>Текст</a:t>
            </a:r>
            <a:r>
              <a:rPr lang="ru-RU" sz="2800" dirty="0" smtClean="0"/>
              <a:t> написан </a:t>
            </a:r>
            <a:r>
              <a:rPr lang="ru-RU" sz="2800" u="sng" dirty="0" smtClean="0"/>
              <a:t>интересно</a:t>
            </a:r>
            <a:r>
              <a:rPr lang="ru-RU" sz="2800" dirty="0" smtClean="0"/>
              <a:t>, </a:t>
            </a:r>
            <a:r>
              <a:rPr lang="ru-RU" sz="2800" u="sng" dirty="0" smtClean="0"/>
              <a:t>оригинально</a:t>
            </a:r>
            <a:r>
              <a:rPr lang="ru-RU" sz="28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ru-RU" sz="2800" dirty="0" smtClean="0"/>
              <a:t>В тексте определены и </a:t>
            </a:r>
            <a:r>
              <a:rPr lang="ru-RU" sz="2800" u="sng" dirty="0" smtClean="0"/>
              <a:t>выделены</a:t>
            </a:r>
            <a:r>
              <a:rPr lang="ru-RU" sz="2800" dirty="0" smtClean="0"/>
              <a:t> </a:t>
            </a:r>
            <a:r>
              <a:rPr lang="ru-RU" sz="2800" u="sng" dirty="0" smtClean="0"/>
              <a:t>смысловые части</a:t>
            </a:r>
            <a:r>
              <a:rPr lang="ru-RU" sz="28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ru-RU" sz="2800" dirty="0" smtClean="0"/>
              <a:t>В тексте передано </a:t>
            </a:r>
            <a:r>
              <a:rPr lang="ru-RU" sz="2800" u="sng" dirty="0" smtClean="0"/>
              <a:t>отношение автора </a:t>
            </a:r>
            <a:r>
              <a:rPr lang="ru-RU" sz="2800" dirty="0" smtClean="0"/>
              <a:t>сочинения </a:t>
            </a:r>
            <a:r>
              <a:rPr lang="ru-RU" sz="2800" u="sng" dirty="0" smtClean="0"/>
              <a:t>к событиям и героям</a:t>
            </a:r>
            <a:r>
              <a:rPr lang="ru-RU" sz="2800" dirty="0" smtClean="0"/>
              <a:t>.</a:t>
            </a:r>
            <a:endParaRPr lang="ru-RU" sz="2800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  <a:solidFill>
            <a:srgbClr val="92D050"/>
          </a:solidFill>
        </p:spPr>
        <p:txBody>
          <a:bodyPr/>
          <a:lstStyle/>
          <a:p>
            <a:r>
              <a:rPr lang="ru-RU" sz="3600" dirty="0" smtClean="0">
                <a:latin typeface="Arial" pitchFamily="34" charset="0"/>
                <a:cs typeface="Arial" pitchFamily="34" charset="0"/>
              </a:rPr>
              <a:t>Задание 10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14356"/>
            <a:ext cx="9144000" cy="6143644"/>
          </a:xfrm>
          <a:solidFill>
            <a:srgbClr val="FF0000">
              <a:alpha val="31000"/>
            </a:srgbClr>
          </a:solidFill>
        </p:spPr>
        <p:txBody>
          <a:bodyPr>
            <a:noAutofit/>
          </a:bodyPr>
          <a:lstStyle/>
          <a:p>
            <a:pPr algn="just">
              <a:lnSpc>
                <a:spcPct val="110000"/>
              </a:lnSpc>
              <a:buNone/>
            </a:pPr>
            <a:r>
              <a:rPr lang="ru-RU" sz="2000" dirty="0" smtClean="0"/>
              <a:t> </a:t>
            </a:r>
            <a:r>
              <a:rPr lang="ru-RU" sz="2000" u="sng" dirty="0" smtClean="0"/>
              <a:t>4 балла </a:t>
            </a:r>
            <a:r>
              <a:rPr lang="ru-RU" sz="2000" dirty="0" smtClean="0"/>
              <a:t>– чёткий ответ на вопрос дан в жанре сказочной истории о том, Солнышко и Ёжик подружились (1 балл), </a:t>
            </a:r>
          </a:p>
          <a:p>
            <a:pPr algn="just">
              <a:lnSpc>
                <a:spcPct val="110000"/>
              </a:lnSpc>
              <a:buNone/>
            </a:pPr>
            <a:r>
              <a:rPr lang="ru-RU" sz="2000" dirty="0" smtClean="0"/>
              <a:t>	</a:t>
            </a:r>
            <a:r>
              <a:rPr lang="ru-RU" sz="2000" dirty="0"/>
              <a:t>в тексте передано отношение автора сочинения к героям и событию (1 балл).</a:t>
            </a:r>
          </a:p>
          <a:p>
            <a:pPr algn="just">
              <a:lnSpc>
                <a:spcPct val="110000"/>
              </a:lnSpc>
              <a:buNone/>
            </a:pPr>
            <a:r>
              <a:rPr lang="ru-RU" sz="2000" dirty="0"/>
              <a:t>	</a:t>
            </a:r>
            <a:r>
              <a:rPr lang="ru-RU" sz="2000" dirty="0" smtClean="0"/>
              <a:t>текст написан интересно и оригинально (1 балл), </a:t>
            </a:r>
          </a:p>
          <a:p>
            <a:pPr algn="just">
              <a:lnSpc>
                <a:spcPct val="110000"/>
              </a:lnSpc>
              <a:buNone/>
            </a:pPr>
            <a:r>
              <a:rPr lang="ru-RU" sz="2000" dirty="0" smtClean="0"/>
              <a:t>	в тексте определены и выделены смысловые части (1 балл).</a:t>
            </a:r>
          </a:p>
          <a:p>
            <a:pPr algn="just">
              <a:lnSpc>
                <a:spcPct val="110000"/>
              </a:lnSpc>
              <a:buNone/>
            </a:pPr>
            <a:r>
              <a:rPr lang="ru-RU" sz="2000" u="sng" dirty="0" smtClean="0"/>
              <a:t>3 балла </a:t>
            </a:r>
            <a:r>
              <a:rPr lang="ru-RU" sz="2000" dirty="0" smtClean="0"/>
              <a:t>– чёткий ответ на вопрос дан в жанре сказочной истории о том, что </a:t>
            </a:r>
            <a:r>
              <a:rPr lang="ru-RU" sz="2000" dirty="0"/>
              <a:t>С</a:t>
            </a:r>
            <a:r>
              <a:rPr lang="ru-RU" sz="2000" dirty="0" smtClean="0"/>
              <a:t>олнышко и Ёжик подружились, НО не выдержан один из трех последующих критериев.</a:t>
            </a:r>
          </a:p>
          <a:p>
            <a:pPr algn="just">
              <a:lnSpc>
                <a:spcPct val="110000"/>
              </a:lnSpc>
              <a:buNone/>
            </a:pPr>
            <a:r>
              <a:rPr lang="ru-RU" sz="2000" dirty="0" smtClean="0"/>
              <a:t> </a:t>
            </a:r>
            <a:r>
              <a:rPr lang="ru-RU" sz="2000" u="sng" dirty="0" smtClean="0"/>
              <a:t>2 балла </a:t>
            </a:r>
            <a:r>
              <a:rPr lang="ru-RU" sz="2000" dirty="0" smtClean="0"/>
              <a:t>– ответ на вопрос дан в жанре сказочной истории о том, что Солнышко </a:t>
            </a:r>
          </a:p>
          <a:p>
            <a:pPr algn="just">
              <a:lnSpc>
                <a:spcPct val="110000"/>
              </a:lnSpc>
              <a:buNone/>
            </a:pPr>
            <a:r>
              <a:rPr lang="ru-RU" sz="2000" dirty="0" smtClean="0"/>
              <a:t>	и Ёжик подружились, НО не выдержано два из трех последующих критериев.</a:t>
            </a:r>
          </a:p>
          <a:p>
            <a:pPr algn="just">
              <a:lnSpc>
                <a:spcPct val="110000"/>
              </a:lnSpc>
              <a:buNone/>
            </a:pPr>
            <a:r>
              <a:rPr lang="ru-RU" sz="2000" dirty="0" smtClean="0"/>
              <a:t> </a:t>
            </a:r>
            <a:r>
              <a:rPr lang="ru-RU" sz="2000" u="sng" dirty="0" smtClean="0"/>
              <a:t>1 балл </a:t>
            </a:r>
            <a:r>
              <a:rPr lang="ru-RU" sz="2000" dirty="0" smtClean="0"/>
              <a:t>– ответ на вопрос дан в жанре сказочной истории о том, что Солнышко </a:t>
            </a:r>
          </a:p>
          <a:p>
            <a:pPr algn="just">
              <a:lnSpc>
                <a:spcPct val="110000"/>
              </a:lnSpc>
              <a:buNone/>
            </a:pPr>
            <a:r>
              <a:rPr lang="ru-RU" sz="2000" dirty="0" smtClean="0"/>
              <a:t>	и Ёжик подружились, НО не выдержано три из трех последующих критериев.</a:t>
            </a:r>
          </a:p>
          <a:p>
            <a:pPr algn="just">
              <a:lnSpc>
                <a:spcPct val="110000"/>
              </a:lnSpc>
              <a:buNone/>
            </a:pPr>
            <a:r>
              <a:rPr lang="ru-RU" sz="2000" dirty="0" smtClean="0"/>
              <a:t> </a:t>
            </a:r>
            <a:r>
              <a:rPr lang="ru-RU" sz="2000" u="sng" dirty="0" smtClean="0"/>
              <a:t>0 баллов </a:t>
            </a:r>
            <a:r>
              <a:rPr lang="ru-RU" sz="2000" dirty="0" smtClean="0"/>
              <a:t>– ответ на вопрос написан в НЕ жанре сказочной истории или в написанной сказочной истории Солнышко и Ёжик НЕ подружились. Т. е. содержание текста ученика не соответствует теме, заявленной в учебно-практической задаче.</a:t>
            </a:r>
            <a:endParaRPr lang="ru-RU" sz="2000" dirty="0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48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latin typeface="Arial" pitchFamily="34" charset="0"/>
                <a:cs typeface="Arial" pitchFamily="34" charset="0"/>
              </a:rPr>
              <a:t>Результаты проверочной работы № 4 по литературному чтению во  2 кл.</a:t>
            </a:r>
            <a:br>
              <a:rPr lang="ru-RU" sz="2000" dirty="0" smtClean="0">
                <a:latin typeface="Arial" pitchFamily="34" charset="0"/>
                <a:cs typeface="Arial" pitchFamily="34" charset="0"/>
              </a:rPr>
            </a:b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42844" y="1071546"/>
          <a:ext cx="8786873" cy="4857785"/>
        </p:xfrm>
        <a:graphic>
          <a:graphicData uri="http://schemas.openxmlformats.org/drawingml/2006/table">
            <a:tbl>
              <a:tblPr/>
              <a:tblGrid>
                <a:gridCol w="1832861"/>
                <a:gridCol w="556008"/>
                <a:gridCol w="556660"/>
                <a:gridCol w="556008"/>
                <a:gridCol w="556660"/>
                <a:gridCol w="556008"/>
                <a:gridCol w="556660"/>
                <a:gridCol w="556008"/>
                <a:gridCol w="556660"/>
                <a:gridCol w="556008"/>
                <a:gridCol w="556660"/>
                <a:gridCol w="1390672"/>
              </a:tblGrid>
              <a:tr h="2556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Arial"/>
                          <a:ea typeface="Calibri"/>
                          <a:cs typeface="Times New Roman"/>
                        </a:rPr>
                        <a:t>Список </a:t>
                      </a:r>
                      <a:r>
                        <a:rPr lang="ru-RU" sz="1400" b="0" dirty="0" smtClean="0">
                          <a:latin typeface="Arial"/>
                          <a:ea typeface="Calibri"/>
                          <a:cs typeface="Times New Roman"/>
                        </a:rPr>
                        <a:t> класса</a:t>
                      </a:r>
                      <a:endParaRPr lang="ru-RU" sz="14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ru-RU" sz="14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ru-RU" sz="14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latin typeface="Arial"/>
                          <a:ea typeface="Calibri"/>
                          <a:cs typeface="Times New Roman"/>
                        </a:rPr>
                        <a:t>3</a:t>
                      </a:r>
                      <a:endParaRPr lang="ru-RU" sz="14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Arial"/>
                          <a:ea typeface="Calibri"/>
                          <a:cs typeface="Times New Roman"/>
                        </a:rPr>
                        <a:t>4</a:t>
                      </a:r>
                      <a:endParaRPr lang="ru-RU" sz="14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Arial"/>
                          <a:ea typeface="Calibri"/>
                          <a:cs typeface="Times New Roman"/>
                        </a:rPr>
                        <a:t>5</a:t>
                      </a:r>
                      <a:endParaRPr lang="ru-RU" sz="14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Arial"/>
                          <a:ea typeface="Calibri"/>
                          <a:cs typeface="Times New Roman"/>
                        </a:rPr>
                        <a:t>6</a:t>
                      </a:r>
                      <a:endParaRPr lang="ru-RU" sz="14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Arial"/>
                          <a:ea typeface="Calibri"/>
                          <a:cs typeface="Times New Roman"/>
                        </a:rPr>
                        <a:t>7</a:t>
                      </a:r>
                      <a:endParaRPr lang="ru-RU" sz="14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Arial"/>
                          <a:ea typeface="Calibri"/>
                          <a:cs typeface="Times New Roman"/>
                        </a:rPr>
                        <a:t>8</a:t>
                      </a:r>
                      <a:endParaRPr lang="ru-RU" sz="14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Arial"/>
                          <a:ea typeface="Calibri"/>
                          <a:cs typeface="Times New Roman"/>
                        </a:rPr>
                        <a:t>9</a:t>
                      </a:r>
                      <a:endParaRPr lang="ru-RU" sz="14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Arial"/>
                          <a:ea typeface="Calibri"/>
                          <a:cs typeface="Times New Roman"/>
                        </a:rPr>
                        <a:t>10 П</a:t>
                      </a:r>
                      <a:endParaRPr lang="ru-RU" sz="14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Arial"/>
                          <a:ea typeface="Calibri"/>
                          <a:cs typeface="Times New Roman"/>
                        </a:rPr>
                        <a:t>Общий  </a:t>
                      </a:r>
                      <a:r>
                        <a:rPr lang="ru-RU" sz="1400" b="0" dirty="0">
                          <a:latin typeface="Arial"/>
                          <a:ea typeface="Calibri"/>
                          <a:cs typeface="Times New Roman"/>
                        </a:rPr>
                        <a:t>итог</a:t>
                      </a:r>
                      <a:endParaRPr lang="ru-RU" sz="14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87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9011" marR="49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-285784" y="642918"/>
            <a:ext cx="735814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Текст 4. С. Г. Козлов «Как Ёжик ходил встречать рассвет»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6000768"/>
            <a:ext cx="926740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Отметить правильное / неправильное выполнение задания: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 / 0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 заданиях 1-9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Отметь правильное / неправильное выполнение задания: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4 / 3 / 2 / 1 / 0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в задании повышенного уровня 10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500042"/>
            <a:ext cx="7872410" cy="10668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Оценка проверочной работы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43050"/>
            <a:ext cx="9144000" cy="4931486"/>
          </a:xfrm>
        </p:spPr>
        <p:txBody>
          <a:bodyPr>
            <a:normAutofit fontScale="92500"/>
          </a:bodyPr>
          <a:lstStyle/>
          <a:p>
            <a:r>
              <a:rPr lang="ru-RU" u="sng" dirty="0" smtClean="0">
                <a:latin typeface="Arial" pitchFamily="34" charset="0"/>
                <a:cs typeface="Arial" pitchFamily="34" charset="0"/>
              </a:rPr>
              <a:t>Наибольшее количество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баллов: 9 + 4 = 13.</a:t>
            </a:r>
          </a:p>
          <a:p>
            <a:pPr>
              <a:buNone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Ученик справился «</a:t>
            </a:r>
            <a:r>
              <a:rPr lang="ru-RU" u="sng" dirty="0" smtClean="0">
                <a:latin typeface="Arial" pitchFamily="34" charset="0"/>
                <a:cs typeface="Arial" pitchFamily="34" charset="0"/>
              </a:rPr>
              <a:t>отлично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», если набрал 13 баллов.</a:t>
            </a:r>
          </a:p>
          <a:p>
            <a:pPr>
              <a:buNone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Ученик справился «</a:t>
            </a:r>
            <a:r>
              <a:rPr lang="ru-RU" u="sng" dirty="0" smtClean="0">
                <a:latin typeface="Arial" pitchFamily="34" charset="0"/>
                <a:cs typeface="Arial" pitchFamily="34" charset="0"/>
              </a:rPr>
              <a:t>хорошо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», если набрал 6-12 баллов.</a:t>
            </a:r>
          </a:p>
          <a:p>
            <a:pPr>
              <a:buNone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Ученик справился «</a:t>
            </a:r>
            <a:r>
              <a:rPr lang="ru-RU" u="sng" dirty="0" smtClean="0">
                <a:latin typeface="Arial" pitchFamily="34" charset="0"/>
                <a:cs typeface="Arial" pitchFamily="34" charset="0"/>
              </a:rPr>
              <a:t>удовлетворительно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», </a:t>
            </a:r>
          </a:p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	если набрал 5 баллов.</a:t>
            </a:r>
          </a:p>
          <a:p>
            <a:pPr>
              <a:buNone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Ученик </a:t>
            </a:r>
            <a:r>
              <a:rPr lang="ru-RU" u="sng" dirty="0" smtClean="0">
                <a:latin typeface="Arial" pitchFamily="34" charset="0"/>
                <a:cs typeface="Arial" pitchFamily="34" charset="0"/>
              </a:rPr>
              <a:t>не справился с работой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</a:t>
            </a:r>
          </a:p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	если набрал менее 5 баллов.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  <a:solidFill>
            <a:srgbClr val="FFC000"/>
          </a:solidFill>
        </p:spPr>
        <p:txBody>
          <a:bodyPr/>
          <a:lstStyle/>
          <a:p>
            <a:r>
              <a:rPr lang="ru-RU" dirty="0" smtClean="0"/>
              <a:t>В помощь учителю</a:t>
            </a:r>
            <a:endParaRPr lang="ru-RU" dirty="0"/>
          </a:p>
        </p:txBody>
      </p:sp>
      <p:pic>
        <p:nvPicPr>
          <p:cNvPr id="6" name="Picture 2" descr="C:\Users\Галина Макаревич\Desktop\Матвеева Е._Деятельностный подход_обложка_ИТОГ.bmp"/>
          <p:cNvPicPr>
            <a:picLocks noChangeAspect="1" noChangeArrowheads="1"/>
          </p:cNvPicPr>
          <p:nvPr/>
        </p:nvPicPr>
        <p:blipFill>
          <a:blip r:embed="rId2">
            <a:lum bright="-15000" contrast="12000"/>
          </a:blip>
          <a:srcRect/>
          <a:stretch>
            <a:fillRect/>
          </a:stretch>
        </p:blipFill>
        <p:spPr bwMode="auto">
          <a:xfrm>
            <a:off x="4857752" y="981971"/>
            <a:ext cx="3884069" cy="5661739"/>
          </a:xfrm>
          <a:prstGeom prst="rect">
            <a:avLst/>
          </a:prstGeom>
          <a:noFill/>
        </p:spPr>
      </p:pic>
      <p:pic>
        <p:nvPicPr>
          <p:cNvPr id="7" name="Picture 2" descr="C:\Users\Галина Макаревич\Desktop\Цукурман Г._Введение в школьную жизнь_ИТОГ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918" y="1000108"/>
            <a:ext cx="3989220" cy="5643602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850" y="260350"/>
            <a:ext cx="4032250" cy="2592388"/>
          </a:xfrm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Оценивание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–</a:t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действенное средство, повышающее эффективность обучения.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323850" y="3573463"/>
            <a:ext cx="3960813" cy="2643187"/>
          </a:xfrm>
          <a:solidFill>
            <a:schemeClr val="bg2">
              <a:lumMod val="90000"/>
            </a:schemeClr>
          </a:solidFill>
        </p:spPr>
        <p:txBody>
          <a:bodyPr rtlCol="0">
            <a:normAutofit/>
          </a:bodyPr>
          <a:lstStyle/>
          <a:p>
            <a:pPr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Введение </a:t>
            </a:r>
          </a:p>
          <a:p>
            <a:pPr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понятия </a:t>
            </a:r>
            <a:r>
              <a:rPr lang="ru-RU" sz="3600" b="1" dirty="0" smtClean="0">
                <a:solidFill>
                  <a:srgbClr val="C00000"/>
                </a:solidFill>
              </a:rPr>
              <a:t>оценки </a:t>
            </a:r>
          </a:p>
          <a:p>
            <a:pPr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 адаптационном периоде</a:t>
            </a:r>
            <a:endParaRPr lang="ru-RU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50" name="Picture 2" descr="C:\Users\Галина Макаревич\Desktop\Цукурман Г._Введение в школьную жизнь_ИТОГ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3" y="214290"/>
            <a:ext cx="4393191" cy="621510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4336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/>
              <a:t>Учебная деятельность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829048" cy="5257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самостоятельная деятельность ученика по усвоению знаний, умений и навыков.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Благодаря ей ученик не только личностно изменяется, но и самостоятельно осознаёт эти изменения.</a:t>
            </a:r>
            <a:endParaRPr lang="ru-RU" dirty="0"/>
          </a:p>
        </p:txBody>
      </p:sp>
      <p:pic>
        <p:nvPicPr>
          <p:cNvPr id="1026" name="Picture 2" descr="C:\Users\Галина Макаревич\Desktop\Матвеева Е._Деятельностный подход_обложка_ИТОГ.bmp"/>
          <p:cNvPicPr>
            <a:picLocks noChangeAspect="1" noChangeArrowheads="1"/>
          </p:cNvPicPr>
          <p:nvPr/>
        </p:nvPicPr>
        <p:blipFill>
          <a:blip r:embed="rId3">
            <a:lum bright="-15000" contrast="12000"/>
          </a:blip>
          <a:srcRect/>
          <a:stretch>
            <a:fillRect/>
          </a:stretch>
        </p:blipFill>
        <p:spPr bwMode="auto">
          <a:xfrm>
            <a:off x="4429124" y="357166"/>
            <a:ext cx="4312698" cy="628654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71472" y="714356"/>
            <a:ext cx="8183880" cy="1051560"/>
          </a:xfrm>
        </p:spPr>
        <p:txBody>
          <a:bodyPr>
            <a:normAutofit/>
          </a:bodyPr>
          <a:lstStyle/>
          <a:p>
            <a:r>
              <a:rPr lang="ru-RU" sz="4800" b="0" dirty="0" smtClean="0">
                <a:solidFill>
                  <a:srgbClr val="FF0000"/>
                </a:solidFill>
                <a:effectLst/>
              </a:rPr>
              <a:t>Структура  занятия</a:t>
            </a:r>
            <a:endParaRPr lang="ru-RU" sz="4800" b="0" dirty="0">
              <a:solidFill>
                <a:srgbClr val="FF0000"/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928802"/>
            <a:ext cx="8112442" cy="404507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ru-RU" sz="3200" dirty="0" smtClean="0"/>
              <a:t>1. Текст </a:t>
            </a:r>
          </a:p>
          <a:p>
            <a:pPr>
              <a:lnSpc>
                <a:spcPct val="150000"/>
              </a:lnSpc>
              <a:buNone/>
            </a:pPr>
            <a:r>
              <a:rPr lang="ru-RU" sz="3200" dirty="0" smtClean="0"/>
              <a:t>2. Задания к тексту</a:t>
            </a:r>
          </a:p>
          <a:p>
            <a:pPr>
              <a:lnSpc>
                <a:spcPct val="150000"/>
              </a:lnSpc>
              <a:buNone/>
            </a:pPr>
            <a:r>
              <a:rPr lang="ru-RU" sz="3200" dirty="0" smtClean="0"/>
              <a:t>3. Проверочно-оценочная таблица</a:t>
            </a:r>
          </a:p>
          <a:p>
            <a:pPr>
              <a:lnSpc>
                <a:spcPct val="150000"/>
              </a:lnSpc>
              <a:buNone/>
            </a:pPr>
            <a:r>
              <a:rPr lang="ru-RU" sz="3200" dirty="0" smtClean="0"/>
              <a:t>4. Произведения  на тему занятия </a:t>
            </a:r>
            <a:r>
              <a:rPr lang="ru-RU" sz="2400" dirty="0" smtClean="0"/>
              <a:t>(в тетради  для  1-го  класса)</a:t>
            </a:r>
          </a:p>
          <a:p>
            <a:pPr>
              <a:lnSpc>
                <a:spcPct val="150000"/>
              </a:lnSpc>
              <a:buNone/>
            </a:pPr>
            <a:endParaRPr lang="ru-RU" sz="3200" dirty="0"/>
          </a:p>
        </p:txBody>
      </p:sp>
      <p:pic>
        <p:nvPicPr>
          <p:cNvPr id="4" name="Picture 2" descr="C:\Users\Галина Макаревич\Desktop\Девочка задумчива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0486" y="1"/>
            <a:ext cx="3533514" cy="264318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pc="3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Структура  УД</a:t>
            </a:r>
            <a:endParaRPr lang="ru-RU" spc="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5720" y="1643050"/>
            <a:ext cx="8643998" cy="4525963"/>
          </a:xfrm>
        </p:spPr>
        <p:txBody>
          <a:bodyPr>
            <a:normAutofit fontScale="92500"/>
          </a:bodyPr>
          <a:lstStyle/>
          <a:p>
            <a:pPr algn="just"/>
            <a:r>
              <a:rPr lang="ru-RU" u="sng" dirty="0" smtClean="0">
                <a:latin typeface="Arial" pitchFamily="34" charset="0"/>
                <a:cs typeface="Arial" pitchFamily="34" charset="0"/>
              </a:rPr>
              <a:t>Учебная задача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Чему  я  научусь?  Зачем  это  мне?</a:t>
            </a:r>
          </a:p>
          <a:p>
            <a:pPr algn="just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	– цель, которую перед собой ставит ученик.</a:t>
            </a:r>
          </a:p>
          <a:p>
            <a:pPr algn="just"/>
            <a:r>
              <a:rPr lang="ru-RU" u="sng" dirty="0" smtClean="0">
                <a:latin typeface="Arial" pitchFamily="34" charset="0"/>
                <a:cs typeface="Arial" pitchFamily="34" charset="0"/>
              </a:rPr>
              <a:t>Учебное действие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Как это сделать?</a:t>
            </a:r>
          </a:p>
          <a:p>
            <a:pPr algn="just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	– система существенных признаков понятия или алгоритм.</a:t>
            </a:r>
          </a:p>
          <a:p>
            <a:pPr algn="just"/>
            <a:r>
              <a:rPr lang="ru-RU" u="sng" dirty="0" smtClean="0">
                <a:latin typeface="Arial" pitchFamily="34" charset="0"/>
                <a:cs typeface="Arial" pitchFamily="34" charset="0"/>
              </a:rPr>
              <a:t>Самоконтроль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Каков получен  результат? </a:t>
            </a:r>
          </a:p>
          <a:p>
            <a:pPr algn="just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	– определение правильности выполненного действия.</a:t>
            </a:r>
          </a:p>
          <a:p>
            <a:pPr algn="just"/>
            <a:r>
              <a:rPr lang="ru-RU" u="sng" dirty="0" smtClean="0">
                <a:latin typeface="Arial" pitchFamily="34" charset="0"/>
                <a:cs typeface="Arial" pitchFamily="34" charset="0"/>
              </a:rPr>
              <a:t>Самооценка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Можно ли  улучшить  результат? </a:t>
            </a:r>
          </a:p>
          <a:p>
            <a:pPr algn="just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	– определение степени соответствия эталону или качества выполненного действия.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Требования к уроку 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системно-деятельностном</a:t>
            </a: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походе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214282" y="1643050"/>
            <a:ext cx="8591390" cy="5000660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1.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Учитель предъявляет </a:t>
            </a:r>
            <a:r>
              <a:rPr lang="ru-RU" sz="2800" u="sng" dirty="0" smtClean="0">
                <a:latin typeface="Arial" pitchFamily="34" charset="0"/>
                <a:cs typeface="Arial" pitchFamily="34" charset="0"/>
              </a:rPr>
              <a:t>деятельностный образец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(проблемный диалог, проектный метод и т.д.) и вместе с детьми формулирует </a:t>
            </a:r>
            <a:r>
              <a:rPr lang="ru-RU" sz="2800" u="sng" dirty="0" smtClean="0">
                <a:latin typeface="Arial" pitchFamily="34" charset="0"/>
                <a:cs typeface="Arial" pitchFamily="34" charset="0"/>
              </a:rPr>
              <a:t>задачи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, которые настраивают на исследование.</a:t>
            </a:r>
          </a:p>
          <a:p>
            <a:pPr algn="just">
              <a:buNone/>
            </a:pP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 algn="just">
              <a:buNone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2.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Учитель так разворачивает </a:t>
            </a:r>
            <a:r>
              <a:rPr lang="ru-RU" sz="2800" u="sng" dirty="0" smtClean="0">
                <a:latin typeface="Arial" pitchFamily="34" charset="0"/>
                <a:cs typeface="Arial" pitchFamily="34" charset="0"/>
              </a:rPr>
              <a:t>деятельность учащихся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, чтобы всех вовлечь в исследование.</a:t>
            </a:r>
          </a:p>
          <a:p>
            <a:pPr algn="just">
              <a:buNone/>
            </a:pP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 algn="just">
              <a:buNone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3.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Учитель организует </a:t>
            </a:r>
            <a:r>
              <a:rPr lang="ru-RU" sz="2800" u="sng" dirty="0" smtClean="0">
                <a:latin typeface="Arial" pitchFamily="34" charset="0"/>
                <a:cs typeface="Arial" pitchFamily="34" charset="0"/>
              </a:rPr>
              <a:t>рефлексию учащихся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, помогает им выявить </a:t>
            </a:r>
            <a:r>
              <a:rPr lang="ru-RU" sz="2800" u="sng" dirty="0" smtClean="0">
                <a:latin typeface="Arial" pitchFamily="34" charset="0"/>
                <a:cs typeface="Arial" pitchFamily="34" charset="0"/>
              </a:rPr>
              <a:t>способ действия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buNone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	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142984"/>
            <a:ext cx="8401080" cy="5312752"/>
          </a:xfrm>
        </p:spPr>
        <p:txBody>
          <a:bodyPr>
            <a:normAutofit/>
          </a:bodyPr>
          <a:lstStyle/>
          <a:p>
            <a:pPr algn="just">
              <a:lnSpc>
                <a:spcPct val="124000"/>
              </a:lnSpc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Выбрать и </a:t>
            </a:r>
            <a:r>
              <a:rPr lang="ru-RU" u="sng" dirty="0" smtClean="0">
                <a:latin typeface="Arial" pitchFamily="34" charset="0"/>
                <a:cs typeface="Arial" pitchFamily="34" charset="0"/>
              </a:rPr>
              <a:t>изучить материалы для подготовки к аттестации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младших школьников;</a:t>
            </a:r>
          </a:p>
          <a:p>
            <a:pPr algn="just">
              <a:lnSpc>
                <a:spcPct val="124000"/>
              </a:lnSpc>
            </a:pPr>
            <a:r>
              <a:rPr lang="ru-RU" u="sng" dirty="0" smtClean="0">
                <a:latin typeface="Arial" pitchFamily="34" charset="0"/>
                <a:cs typeface="Arial" pitchFamily="34" charset="0"/>
              </a:rPr>
              <a:t>спланировать проведение диагностических работ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 течение учебного года;</a:t>
            </a:r>
          </a:p>
          <a:p>
            <a:pPr algn="just">
              <a:lnSpc>
                <a:spcPct val="124000"/>
              </a:lnSpc>
            </a:pPr>
            <a:r>
              <a:rPr lang="ru-RU" u="sng" dirty="0" smtClean="0">
                <a:latin typeface="Arial" pitchFamily="34" charset="0"/>
                <a:cs typeface="Arial" pitchFamily="34" charset="0"/>
              </a:rPr>
              <a:t>включить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эти работы </a:t>
            </a:r>
            <a:r>
              <a:rPr lang="ru-RU" u="sng" dirty="0" smtClean="0">
                <a:latin typeface="Arial" pitchFamily="34" charset="0"/>
                <a:cs typeface="Arial" pitchFamily="34" charset="0"/>
              </a:rPr>
              <a:t>в учебно-тематическое планирование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 algn="just">
              <a:lnSpc>
                <a:spcPct val="124000"/>
              </a:lnSpc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после проведения работ </a:t>
            </a:r>
            <a:r>
              <a:rPr lang="ru-RU" u="sng" dirty="0" smtClean="0">
                <a:latin typeface="Arial" pitchFamily="34" charset="0"/>
                <a:cs typeface="Arial" pitchFamily="34" charset="0"/>
              </a:rPr>
              <a:t>подводить итоги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выявляя успехи и трудности каждого ученика;</a:t>
            </a:r>
          </a:p>
          <a:p>
            <a:pPr algn="just">
              <a:lnSpc>
                <a:spcPct val="124000"/>
              </a:lnSpc>
            </a:pPr>
            <a:r>
              <a:rPr lang="ru-RU" u="sng" dirty="0" smtClean="0">
                <a:latin typeface="Arial" pitchFamily="34" charset="0"/>
                <a:cs typeface="Arial" pitchFamily="34" charset="0"/>
              </a:rPr>
              <a:t>осуществлять коррекцию недочетов и ошибок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на основе анализа работ.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28596" y="214290"/>
            <a:ext cx="8358246" cy="785818"/>
          </a:xfrm>
          <a:prstGeom prst="roundRect">
            <a:avLst/>
          </a:prstGeom>
          <a:solidFill>
            <a:srgbClr val="00B0F0">
              <a:alpha val="34000"/>
            </a:srgb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3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Учителю необходимо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55547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92D050">
              <a:alpha val="65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atin typeface="Arial" pitchFamily="34" charset="0"/>
                <a:cs typeface="Arial" pitchFamily="34" charset="0"/>
              </a:rPr>
              <a:t>Содержание 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4429124" y="642918"/>
            <a:ext cx="4714876" cy="6215082"/>
          </a:xfrm>
          <a:prstGeom prst="rect">
            <a:avLst/>
          </a:prstGeom>
          <a:solidFill>
            <a:schemeClr val="accent6">
              <a:lumMod val="40000"/>
              <a:lumOff val="60000"/>
              <a:alpha val="61000"/>
            </a:schemeClr>
          </a:solidFill>
        </p:spPr>
        <p:txBody>
          <a:bodyPr/>
          <a:lstStyle/>
          <a:p>
            <a:pPr marL="457200" lvl="0" indent="-457200" algn="ctr">
              <a:spcBef>
                <a:spcPct val="20000"/>
              </a:spcBef>
              <a:buAutoNum type="arabicPeriod"/>
              <a:defRPr/>
            </a:pPr>
            <a:endParaRPr lang="ru-RU" sz="2400" dirty="0" smtClean="0"/>
          </a:p>
          <a:p>
            <a:pPr marL="457200" lvl="0" indent="-457200" algn="ctr">
              <a:spcBef>
                <a:spcPct val="20000"/>
              </a:spcBef>
              <a:buAutoNum type="arabicPeriod"/>
              <a:defRPr/>
            </a:pPr>
            <a:r>
              <a:rPr lang="ru-RU" sz="2400" dirty="0" smtClean="0"/>
              <a:t>Н.Сладков «Как медведь сам себя напугал»</a:t>
            </a:r>
          </a:p>
          <a:p>
            <a:pPr marL="457200" lvl="0" indent="-457200" algn="ctr">
              <a:spcBef>
                <a:spcPct val="20000"/>
              </a:spcBef>
              <a:buAutoNum type="arabicPeriod"/>
              <a:defRPr/>
            </a:pPr>
            <a:endParaRPr lang="ru-RU" sz="2400" dirty="0" smtClean="0"/>
          </a:p>
          <a:p>
            <a:pPr marL="457200" lvl="0" indent="-457200" algn="ctr">
              <a:spcBef>
                <a:spcPct val="20000"/>
              </a:spcBef>
              <a:buAutoNum type="arabicPeriod"/>
              <a:defRPr/>
            </a:pPr>
            <a:r>
              <a:rPr lang="ru-RU" sz="2400" dirty="0" smtClean="0"/>
              <a:t>Г.Цыферов «Маленький великанчик»</a:t>
            </a:r>
          </a:p>
          <a:p>
            <a:pPr marL="457200" lvl="0" indent="-457200" algn="ctr">
              <a:spcBef>
                <a:spcPct val="20000"/>
              </a:spcBef>
              <a:buAutoNum type="arabicPeriod"/>
              <a:defRPr/>
            </a:pPr>
            <a:endParaRPr lang="ru-RU" sz="2400" dirty="0" smtClean="0"/>
          </a:p>
          <a:p>
            <a:pPr marL="457200" indent="-457200" algn="ctr">
              <a:spcBef>
                <a:spcPct val="20000"/>
              </a:spcBef>
              <a:buFontTx/>
              <a:buAutoNum type="arabicPeriod"/>
              <a:defRPr/>
            </a:pPr>
            <a:r>
              <a:rPr lang="ru-RU" sz="2400" dirty="0" smtClean="0"/>
              <a:t>Рус. нар. </a:t>
            </a:r>
            <a:r>
              <a:rPr lang="ru-RU" sz="2400" dirty="0" err="1" smtClean="0"/>
              <a:t>ск</a:t>
            </a:r>
            <a:r>
              <a:rPr lang="ru-RU" sz="2400" dirty="0" smtClean="0"/>
              <a:t>. «Петушки»</a:t>
            </a:r>
          </a:p>
          <a:p>
            <a:pPr marL="457200" indent="-457200" algn="ctr">
              <a:spcBef>
                <a:spcPct val="20000"/>
              </a:spcBef>
              <a:buFontTx/>
              <a:buAutoNum type="arabicPeriod"/>
              <a:defRPr/>
            </a:pPr>
            <a:endParaRPr lang="ru-RU" sz="2400" dirty="0" smtClean="0"/>
          </a:p>
          <a:p>
            <a:pPr marL="457200" lvl="0" indent="-457200" algn="ctr">
              <a:spcBef>
                <a:spcPct val="20000"/>
              </a:spcBef>
              <a:buAutoNum type="arabicPeriod"/>
              <a:defRPr/>
            </a:pPr>
            <a:r>
              <a:rPr lang="ru-RU" sz="2400" dirty="0" smtClean="0"/>
              <a:t>С.Козлов «Как Ёжик ходил встречать рассвет»</a:t>
            </a:r>
          </a:p>
          <a:p>
            <a:pPr marL="457200" lvl="0" indent="-457200" algn="ctr">
              <a:spcBef>
                <a:spcPct val="20000"/>
              </a:spcBef>
              <a:buAutoNum type="arabicPeriod"/>
              <a:defRPr/>
            </a:pPr>
            <a:endParaRPr lang="ru-RU" sz="2400" dirty="0" smtClean="0"/>
          </a:p>
          <a:p>
            <a:pPr marL="457200" lvl="0" indent="-457200" algn="ctr">
              <a:spcBef>
                <a:spcPct val="20000"/>
              </a:spcBef>
              <a:buAutoNum type="arabicPeriod"/>
              <a:defRPr/>
            </a:pPr>
            <a:r>
              <a:rPr lang="ru-RU" sz="2400" dirty="0" smtClean="0"/>
              <a:t>Рус. нар. </a:t>
            </a:r>
            <a:r>
              <a:rPr lang="ru-RU" sz="2400" dirty="0" err="1" smtClean="0"/>
              <a:t>ск</a:t>
            </a:r>
            <a:r>
              <a:rPr lang="ru-RU" sz="2400" dirty="0" smtClean="0"/>
              <a:t>. «Наговорная водица»</a:t>
            </a:r>
            <a:endParaRPr lang="ru-RU" sz="2400" dirty="0"/>
          </a:p>
        </p:txBody>
      </p:sp>
      <p:pic>
        <p:nvPicPr>
          <p:cNvPr id="1026" name="Picture 2" descr="C:\Users\Галина Макаревич\Desktop\Матвеева_Тетр. для тренировки_2 кл._обложка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1495" y="642918"/>
            <a:ext cx="4480061" cy="6215082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atin typeface="Arial" pitchFamily="34" charset="0"/>
                <a:cs typeface="Arial" pitchFamily="34" charset="0"/>
              </a:rPr>
              <a:t>Когда и как  проводить занятия?  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4572000" y="642918"/>
            <a:ext cx="4572000" cy="6215082"/>
          </a:xfrm>
          <a:prstGeom prst="rect">
            <a:avLst/>
          </a:prstGeom>
          <a:solidFill>
            <a:schemeClr val="accent3">
              <a:lumMod val="60000"/>
              <a:lumOff val="40000"/>
              <a:alpha val="61000"/>
            </a:schemeClr>
          </a:solidFill>
          <a:ln w="31750">
            <a:solidFill>
              <a:schemeClr val="tx1"/>
            </a:solidFill>
          </a:ln>
        </p:spPr>
        <p:txBody>
          <a:bodyPr/>
          <a:lstStyle/>
          <a:p>
            <a:pPr marL="342900" lvl="0" indent="-342900">
              <a:spcBef>
                <a:spcPct val="20000"/>
              </a:spcBef>
              <a:defRPr/>
            </a:pPr>
            <a:endParaRPr kumimoji="0" lang="ru-RU" sz="8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sz="2400" dirty="0" smtClean="0"/>
              <a:t>  	Стартовая  диагностическая работа </a:t>
            </a:r>
            <a:r>
              <a:rPr lang="ru-RU" sz="1600" dirty="0" smtClean="0"/>
              <a:t>(1 четверть)</a:t>
            </a:r>
          </a:p>
          <a:p>
            <a:pPr marL="342900" lvl="0" indent="-342900">
              <a:spcBef>
                <a:spcPct val="20000"/>
              </a:spcBef>
              <a:defRPr/>
            </a:pPr>
            <a:endParaRPr kumimoji="0" lang="ru-RU" sz="2400" b="0" i="0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kumimoji="0" lang="ru-RU" sz="2400" b="0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Тренировочная  работа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1600" dirty="0" smtClean="0"/>
              <a:t>	(2 четверть)</a:t>
            </a:r>
          </a:p>
          <a:p>
            <a:pPr marL="342900" lvl="0" indent="-342900">
              <a:spcBef>
                <a:spcPct val="20000"/>
              </a:spcBef>
              <a:defRPr/>
            </a:pPr>
            <a:endParaRPr lang="ru-RU" sz="2400" dirty="0" smtClean="0"/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sz="2400" dirty="0" smtClean="0"/>
              <a:t>	Итоговая работа: «</a:t>
            </a:r>
            <a:r>
              <a:rPr lang="ru-RU" sz="2200" dirty="0" smtClean="0"/>
              <a:t>Особенности</a:t>
            </a:r>
            <a:r>
              <a:rPr lang="ru-RU" sz="2400" dirty="0" smtClean="0"/>
              <a:t> </a:t>
            </a:r>
            <a:r>
              <a:rPr lang="ru-RU" sz="2200" dirty="0" smtClean="0"/>
              <a:t>волшебной сказки</a:t>
            </a:r>
            <a:r>
              <a:rPr lang="ru-RU" sz="2400" dirty="0" smtClean="0"/>
              <a:t>» </a:t>
            </a:r>
            <a:r>
              <a:rPr lang="ru-RU" sz="1600" dirty="0" smtClean="0"/>
              <a:t>(полугодовая)</a:t>
            </a:r>
          </a:p>
          <a:p>
            <a:pPr marL="342900" lvl="0" indent="-342900">
              <a:spcBef>
                <a:spcPct val="20000"/>
              </a:spcBef>
              <a:defRPr/>
            </a:pPr>
            <a:endParaRPr lang="ru-RU" sz="24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400" dirty="0" smtClean="0"/>
              <a:t>	Текущая проверочная работа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sz="1600" dirty="0" smtClean="0"/>
              <a:t>	(3  четверть)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ru-RU" sz="2400" dirty="0" smtClean="0"/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sz="2400" dirty="0" smtClean="0"/>
              <a:t>	Итоговая работа: «</a:t>
            </a:r>
            <a:r>
              <a:rPr lang="ru-RU" sz="2200" dirty="0" smtClean="0"/>
              <a:t>Особенности бытовой сказки</a:t>
            </a:r>
            <a:r>
              <a:rPr lang="ru-RU" sz="2400" dirty="0" smtClean="0"/>
              <a:t>» </a:t>
            </a:r>
            <a:r>
              <a:rPr lang="ru-RU" sz="1600" dirty="0" smtClean="0"/>
              <a:t>(4  четверть)</a:t>
            </a: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0" y="642918"/>
            <a:ext cx="4572000" cy="6215082"/>
          </a:xfrm>
          <a:prstGeom prst="rect">
            <a:avLst/>
          </a:prstGeom>
          <a:solidFill>
            <a:schemeClr val="accent6">
              <a:lumMod val="40000"/>
              <a:lumOff val="60000"/>
              <a:alpha val="61000"/>
            </a:schemeClr>
          </a:solidFill>
          <a:ln w="38100">
            <a:solidFill>
              <a:schemeClr val="tx1"/>
            </a:solidFill>
          </a:ln>
        </p:spPr>
        <p:txBody>
          <a:bodyPr/>
          <a:lstStyle/>
          <a:p>
            <a:pPr marL="457200" lvl="0" indent="-457200">
              <a:spcBef>
                <a:spcPct val="20000"/>
              </a:spcBef>
              <a:buAutoNum type="arabicPeriod"/>
              <a:defRPr/>
            </a:pPr>
            <a:endParaRPr lang="ru-RU" sz="800" dirty="0" smtClean="0"/>
          </a:p>
          <a:p>
            <a:pPr marL="457200" lvl="0" indent="-457200">
              <a:spcBef>
                <a:spcPct val="20000"/>
              </a:spcBef>
              <a:buAutoNum type="arabicPeriod"/>
              <a:defRPr/>
            </a:pPr>
            <a:r>
              <a:rPr lang="ru-RU" sz="2400" dirty="0" smtClean="0"/>
              <a:t>Н.Сладков «Как медведь сам себя напугал»</a:t>
            </a:r>
          </a:p>
          <a:p>
            <a:pPr marL="457200" lvl="0" indent="-457200">
              <a:spcBef>
                <a:spcPct val="20000"/>
              </a:spcBef>
              <a:buAutoNum type="arabicPeriod"/>
              <a:defRPr/>
            </a:pPr>
            <a:endParaRPr lang="ru-RU" sz="2400" dirty="0" smtClean="0"/>
          </a:p>
          <a:p>
            <a:pPr marL="457200" lvl="0" indent="-457200">
              <a:spcBef>
                <a:spcPct val="20000"/>
              </a:spcBef>
              <a:buAutoNum type="arabicPeriod"/>
              <a:defRPr/>
            </a:pPr>
            <a:r>
              <a:rPr lang="ru-RU" sz="2400" dirty="0" smtClean="0"/>
              <a:t>Г.Цыферов «Маленький великанчик»</a:t>
            </a:r>
          </a:p>
          <a:p>
            <a:pPr marL="457200" lvl="0" indent="-457200">
              <a:spcBef>
                <a:spcPct val="20000"/>
              </a:spcBef>
              <a:buAutoNum type="arabicPeriod"/>
              <a:defRPr/>
            </a:pPr>
            <a:endParaRPr lang="ru-RU" sz="2400" dirty="0" smtClean="0"/>
          </a:p>
          <a:p>
            <a:pPr marL="457200" indent="-457200">
              <a:spcBef>
                <a:spcPct val="20000"/>
              </a:spcBef>
              <a:buFontTx/>
              <a:buAutoNum type="arabicPeriod"/>
              <a:defRPr/>
            </a:pPr>
            <a:r>
              <a:rPr lang="ru-RU" sz="2400" dirty="0" smtClean="0"/>
              <a:t>Рус. нар. </a:t>
            </a:r>
            <a:r>
              <a:rPr lang="ru-RU" sz="2400" dirty="0" err="1" smtClean="0"/>
              <a:t>ск</a:t>
            </a:r>
            <a:r>
              <a:rPr lang="ru-RU" sz="2400" dirty="0" smtClean="0"/>
              <a:t>. «Петушки»</a:t>
            </a:r>
          </a:p>
          <a:p>
            <a:pPr marL="457200" indent="-457200">
              <a:spcBef>
                <a:spcPct val="20000"/>
              </a:spcBef>
              <a:buFontTx/>
              <a:buAutoNum type="arabicPeriod"/>
              <a:defRPr/>
            </a:pPr>
            <a:endParaRPr lang="ru-RU" sz="2400" dirty="0" smtClean="0"/>
          </a:p>
          <a:p>
            <a:pPr marL="457200" indent="-457200">
              <a:spcBef>
                <a:spcPct val="20000"/>
              </a:spcBef>
              <a:buFontTx/>
              <a:buAutoNum type="arabicPeriod"/>
              <a:defRPr/>
            </a:pPr>
            <a:endParaRPr lang="ru-RU" sz="2400" dirty="0" smtClean="0"/>
          </a:p>
          <a:p>
            <a:pPr marL="457200" lvl="0" indent="-457200">
              <a:spcBef>
                <a:spcPct val="20000"/>
              </a:spcBef>
              <a:buAutoNum type="arabicPeriod"/>
              <a:defRPr/>
            </a:pPr>
            <a:r>
              <a:rPr lang="ru-RU" sz="2400" dirty="0" smtClean="0"/>
              <a:t>С.Козлов «Как Ёжик ходил встречать рассвет»</a:t>
            </a:r>
          </a:p>
          <a:p>
            <a:pPr marL="457200" lvl="0" indent="-457200">
              <a:spcBef>
                <a:spcPct val="20000"/>
              </a:spcBef>
              <a:buAutoNum type="arabicPeriod"/>
              <a:defRPr/>
            </a:pPr>
            <a:endParaRPr lang="ru-RU" sz="2400" dirty="0" smtClean="0"/>
          </a:p>
          <a:p>
            <a:pPr marL="457200" lvl="0" indent="-457200">
              <a:spcBef>
                <a:spcPct val="20000"/>
              </a:spcBef>
              <a:buAutoNum type="arabicPeriod"/>
              <a:defRPr/>
            </a:pPr>
            <a:r>
              <a:rPr lang="ru-RU" sz="2400" dirty="0" smtClean="0"/>
              <a:t>Рус. нар. </a:t>
            </a:r>
            <a:r>
              <a:rPr lang="ru-RU" sz="2400" dirty="0" err="1" smtClean="0"/>
              <a:t>ск</a:t>
            </a:r>
            <a:r>
              <a:rPr lang="ru-RU" sz="2400" dirty="0" smtClean="0"/>
              <a:t>. «Наговорная водица»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4357694"/>
            <a:ext cx="9144000" cy="250030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3071810"/>
            <a:ext cx="9144000" cy="250033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642918"/>
            <a:ext cx="9144000" cy="12858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 descr="C:\Users\Галина Макаревич\Documents\Разное\Матвеева\Презентации к курсам\ТЕМЫ занятий\Комплексная работа\Материалы для презентации\Мальчик в очках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6713" y="1046163"/>
            <a:ext cx="5870575" cy="4764087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85723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Цель современного образования</a:t>
            </a:r>
            <a:endParaRPr lang="ru-RU" sz="32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785786" y="5929330"/>
            <a:ext cx="7643866" cy="785818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воспитание нравственного, ответственного, инициативного и 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компетентного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гражданина России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92869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solidFill>
                  <a:srgbClr val="002060"/>
                </a:solidFill>
              </a:rPr>
              <a:t>Задача  современной школы </a:t>
            </a:r>
            <a:r>
              <a:rPr lang="ru-RU" dirty="0" smtClean="0"/>
              <a:t>–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285720" y="1357298"/>
            <a:ext cx="8643998" cy="521497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dirty="0" smtClean="0">
                <a:latin typeface="Arial" pitchFamily="34" charset="0"/>
                <a:cs typeface="Arial" pitchFamily="34" charset="0"/>
              </a:rPr>
              <a:t>формирование универсальных учебных действий (УУД ).</a:t>
            </a:r>
          </a:p>
          <a:p>
            <a:pPr>
              <a:lnSpc>
                <a:spcPct val="150000"/>
              </a:lnSpc>
              <a:buNone/>
            </a:pPr>
            <a:r>
              <a:rPr lang="ru-RU" sz="3200" u="sng" dirty="0" smtClean="0">
                <a:latin typeface="Arial" pitchFamily="34" charset="0"/>
                <a:cs typeface="Arial" pitchFamily="34" charset="0"/>
              </a:rPr>
              <a:t>УУД дают возможность каждому ученику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самостоятельно осуществлять деятельность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(ставить учебные цели, искать и использовать необходимые средства их достижения); 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контролировать и оценивать результаты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учебной деятельности. 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-1" y="1"/>
          <a:ext cx="9144000" cy="6885194"/>
        </p:xfrm>
        <a:graphic>
          <a:graphicData uri="http://schemas.openxmlformats.org/drawingml/2006/table">
            <a:tbl>
              <a:tblPr/>
              <a:tblGrid>
                <a:gridCol w="2302232"/>
                <a:gridCol w="2322257"/>
                <a:gridCol w="2322257"/>
                <a:gridCol w="2197254"/>
              </a:tblGrid>
              <a:tr h="5472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"/>
                          <a:ea typeface="Times New Roman"/>
                          <a:cs typeface="Times New Roman"/>
                        </a:rPr>
                        <a:t>ЛИЧНОСТНЫЕ  </a:t>
                      </a:r>
                      <a:r>
                        <a:rPr lang="ru-RU" sz="1200" b="1" dirty="0" smtClean="0">
                          <a:latin typeface="Arial"/>
                          <a:ea typeface="Times New Roman"/>
                          <a:cs typeface="Times New Roman"/>
                        </a:rPr>
                        <a:t>УУД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90" marR="43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РЕГУЛЯТИВНЫЕ  УУД</a:t>
                      </a:r>
                    </a:p>
                  </a:txBody>
                  <a:tcPr marL="43690" marR="43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ПОЗНАВАТЕЛЬНЫЕ  УУД </a:t>
                      </a:r>
                    </a:p>
                  </a:txBody>
                  <a:tcPr marL="43690" marR="43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КОММУНИКАТИВНЫЕ  УУД</a:t>
                      </a:r>
                    </a:p>
                  </a:txBody>
                  <a:tcPr marL="43690" marR="43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409">
                <a:tc>
                  <a:txBody>
                    <a:bodyPr/>
                    <a:lstStyle/>
                    <a:p>
                      <a:pPr indent="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"/>
                          <a:ea typeface="Times New Roman"/>
                          <a:cs typeface="Times New Roman"/>
                        </a:rPr>
                        <a:t>Умение самостоятельно делать </a:t>
                      </a:r>
                      <a:r>
                        <a:rPr lang="ru-RU" sz="1100" dirty="0" smtClean="0">
                          <a:latin typeface="Arial"/>
                          <a:ea typeface="Times New Roman"/>
                          <a:cs typeface="Times New Roman"/>
                        </a:rPr>
                        <a:t>ВЫБОР </a:t>
                      </a:r>
                      <a:r>
                        <a:rPr lang="ru-RU" sz="1100" dirty="0">
                          <a:latin typeface="Arial"/>
                          <a:ea typeface="Times New Roman"/>
                          <a:cs typeface="Times New Roman"/>
                        </a:rPr>
                        <a:t>и отвечать за него.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90" marR="43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Arial"/>
                          <a:ea typeface="Times New Roman"/>
                          <a:cs typeface="Times New Roman"/>
                        </a:rPr>
                        <a:t>Умение ОРГАНИЗОВЫВАТЬ свою деятельность.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90" marR="43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Arial"/>
                          <a:ea typeface="Times New Roman"/>
                          <a:cs typeface="Times New Roman"/>
                        </a:rPr>
                        <a:t>Умение работать с ИНФОРМАЦИЕЙ.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90" marR="43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Arial"/>
                          <a:ea typeface="Times New Roman"/>
                          <a:cs typeface="Times New Roman"/>
                        </a:rPr>
                        <a:t>Умение ОБЩАТЬСЯ, т.е. взаимодействовать с людьми.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90" marR="43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409">
                <a:tc>
                  <a:txBody>
                    <a:bodyPr/>
                    <a:lstStyle/>
                    <a:p>
                      <a:pPr indent="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Arial"/>
                          <a:ea typeface="Times New Roman"/>
                          <a:cs typeface="Times New Roman"/>
                        </a:rPr>
                        <a:t> Позволяют осваивать разные социальные роли и осознанно выстраивать модели поведения.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90" marR="43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Arial"/>
                          <a:ea typeface="Times New Roman"/>
                          <a:cs typeface="Times New Roman"/>
                        </a:rPr>
                        <a:t>Позволяют выстраивать учебно-познавательную деятельность.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90" marR="43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Arial"/>
                          <a:ea typeface="Times New Roman"/>
                          <a:cs typeface="Times New Roman"/>
                        </a:rPr>
                        <a:t>Позволяют обрабатывать, систематизировать и использовать информацию.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90" marR="43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Arial"/>
                          <a:ea typeface="Times New Roman"/>
                          <a:cs typeface="Times New Roman"/>
                        </a:rPr>
                        <a:t>Обеспечивают возможности сотрудничества и интеграции со сверстниками и взрослыми.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90" marR="43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3923">
                <a:tc gridSpan="4">
                  <a:txBody>
                    <a:bodyPr/>
                    <a:lstStyle/>
                    <a:p>
                      <a:pPr indent="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ВИДЫ 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ДЕЙСТВИЙ</a:t>
                      </a:r>
                    </a:p>
                  </a:txBody>
                  <a:tcPr marL="43690" marR="43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2640">
                <a:tc row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u="sng" dirty="0">
                          <a:latin typeface="Arial"/>
                          <a:ea typeface="Times New Roman"/>
                          <a:cs typeface="Times New Roman"/>
                        </a:rPr>
                        <a:t>СМЫСЛООБРАЗОВАНИЕ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"/>
                          <a:ea typeface="Times New Roman"/>
                          <a:cs typeface="Times New Roman"/>
                        </a:rPr>
                        <a:t>–  установление связи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"/>
                          <a:ea typeface="Times New Roman"/>
                          <a:cs typeface="Times New Roman"/>
                        </a:rPr>
                        <a:t>    между целью учебной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"/>
                          <a:ea typeface="Times New Roman"/>
                          <a:cs typeface="Times New Roman"/>
                        </a:rPr>
                        <a:t>    деятельности и ее мотивом;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"/>
                          <a:ea typeface="Times New Roman"/>
                          <a:cs typeface="Times New Roman"/>
                        </a:rPr>
                        <a:t>–  личная ответственность за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"/>
                          <a:ea typeface="Times New Roman"/>
                          <a:cs typeface="Times New Roman"/>
                        </a:rPr>
                        <a:t>    принятие решения и результат;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"/>
                          <a:ea typeface="Times New Roman"/>
                          <a:cs typeface="Times New Roman"/>
                        </a:rPr>
                        <a:t>–  адекватное реагирование на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"/>
                          <a:ea typeface="Times New Roman"/>
                          <a:cs typeface="Times New Roman"/>
                        </a:rPr>
                        <a:t>    трудности, возникающие в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"/>
                          <a:ea typeface="Times New Roman"/>
                          <a:cs typeface="Times New Roman"/>
                        </a:rPr>
                        <a:t>    процессе работы. </a:t>
                      </a:r>
                      <a:endParaRPr lang="ru-RU" sz="1100" dirty="0" smtClean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u="sng" dirty="0">
                          <a:latin typeface="Arial"/>
                          <a:ea typeface="Times New Roman"/>
                          <a:cs typeface="Times New Roman"/>
                        </a:rPr>
                        <a:t>НРАВСТВЕННО-ЭТИЧЕСКАЯ ОРИЕНТАЦИЯ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"/>
                          <a:ea typeface="Times New Roman"/>
                          <a:cs typeface="Times New Roman"/>
                        </a:rPr>
                        <a:t>– оценивание предметного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"/>
                          <a:ea typeface="Times New Roman"/>
                          <a:cs typeface="Times New Roman"/>
                        </a:rPr>
                        <a:t>   содержания, исходя из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"/>
                          <a:ea typeface="Times New Roman"/>
                          <a:cs typeface="Times New Roman"/>
                        </a:rPr>
                        <a:t>   социальных и личностных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"/>
                          <a:ea typeface="Times New Roman"/>
                          <a:cs typeface="Times New Roman"/>
                        </a:rPr>
                        <a:t>   ценностей;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"/>
                          <a:ea typeface="Times New Roman"/>
                          <a:cs typeface="Times New Roman"/>
                        </a:rPr>
                        <a:t>– адекватное оценивание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"/>
                          <a:ea typeface="Times New Roman"/>
                          <a:cs typeface="Times New Roman"/>
                        </a:rPr>
                        <a:t>   своих и чужих поступков</a:t>
                      </a:r>
                      <a:r>
                        <a:rPr lang="ru-RU" sz="1100" dirty="0" smtClean="0">
                          <a:latin typeface="Arial"/>
                          <a:ea typeface="Times New Roman"/>
                          <a:cs typeface="Times New Roman"/>
                        </a:rPr>
                        <a:t>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u="sng" dirty="0">
                          <a:latin typeface="Arial"/>
                          <a:ea typeface="Times New Roman"/>
                          <a:cs typeface="Times New Roman"/>
                        </a:rPr>
                        <a:t>САМООПРЕДЕЛЕНИЕ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"/>
                          <a:ea typeface="Times New Roman"/>
                          <a:cs typeface="Times New Roman"/>
                        </a:rPr>
                        <a:t>–  личностное,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"/>
                          <a:ea typeface="Times New Roman"/>
                          <a:cs typeface="Times New Roman"/>
                        </a:rPr>
                        <a:t>–  профессиональное,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"/>
                          <a:ea typeface="Times New Roman"/>
                          <a:cs typeface="Times New Roman"/>
                        </a:rPr>
                        <a:t>–  жизненное.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90" marR="43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highlight>
                            <a:srgbClr val="00FF00"/>
                          </a:highlight>
                          <a:latin typeface="Arial"/>
                          <a:ea typeface="Times New Roman"/>
                          <a:cs typeface="Times New Roman"/>
                        </a:rPr>
                        <a:t>ЦЕЛЕПОЛАГАНИЕ</a:t>
                      </a:r>
                      <a:r>
                        <a:rPr lang="ru-RU" sz="1100" i="1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>
                          <a:latin typeface="Arial"/>
                          <a:ea typeface="Times New Roman"/>
                          <a:cs typeface="Times New Roman"/>
                        </a:rPr>
                        <a:t>как постановка учебной задачи.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90" marR="43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highlight>
                            <a:srgbClr val="00FF00"/>
                          </a:highlight>
                          <a:latin typeface="Arial"/>
                          <a:ea typeface="Times New Roman"/>
                          <a:cs typeface="Times New Roman"/>
                        </a:rPr>
                        <a:t>ФОРМУЛИРОВАНИЕ</a:t>
                      </a:r>
                      <a:r>
                        <a:rPr lang="ru-RU" sz="1100">
                          <a:latin typeface="Arial"/>
                          <a:ea typeface="Times New Roman"/>
                          <a:cs typeface="Times New Roman"/>
                        </a:rPr>
                        <a:t> познавательной </a:t>
                      </a:r>
                      <a:r>
                        <a:rPr lang="ru-RU" sz="1100">
                          <a:highlight>
                            <a:srgbClr val="00FF00"/>
                          </a:highlight>
                          <a:latin typeface="Arial"/>
                          <a:ea typeface="Times New Roman"/>
                          <a:cs typeface="Times New Roman"/>
                        </a:rPr>
                        <a:t>ЦЕЛИ</a:t>
                      </a:r>
                      <a:r>
                        <a:rPr lang="ru-RU" sz="1100">
                          <a:latin typeface="Arial"/>
                          <a:ea typeface="Times New Roman"/>
                          <a:cs typeface="Times New Roman"/>
                        </a:rPr>
                        <a:t>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90" marR="43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highlight>
                            <a:srgbClr val="00FF00"/>
                          </a:highlight>
                          <a:latin typeface="Arial"/>
                          <a:ea typeface="Times New Roman"/>
                          <a:cs typeface="Times New Roman"/>
                        </a:rPr>
                        <a:t>ОПРЕДЕЛЕНИЕ</a:t>
                      </a:r>
                      <a:r>
                        <a:rPr lang="ru-RU" sz="1100">
                          <a:latin typeface="Arial"/>
                          <a:ea typeface="Times New Roman"/>
                          <a:cs typeface="Times New Roman"/>
                        </a:rPr>
                        <a:t> цели, </a:t>
                      </a:r>
                      <a:r>
                        <a:rPr lang="ru-RU" sz="1100">
                          <a:highlight>
                            <a:srgbClr val="00FF00"/>
                          </a:highlight>
                          <a:latin typeface="Arial"/>
                          <a:ea typeface="Times New Roman"/>
                          <a:cs typeface="Times New Roman"/>
                        </a:rPr>
                        <a:t>ФУНКЦИЙ участников диалога</a:t>
                      </a:r>
                      <a:r>
                        <a:rPr lang="ru-RU" sz="1100">
                          <a:latin typeface="Arial"/>
                          <a:ea typeface="Times New Roman"/>
                          <a:cs typeface="Times New Roman"/>
                        </a:rPr>
                        <a:t> и СПОСОБОВ их взаимодействия.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90" marR="43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4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highlight>
                            <a:srgbClr val="FF00FF"/>
                          </a:highlight>
                          <a:latin typeface="Arial"/>
                          <a:ea typeface="Times New Roman"/>
                          <a:cs typeface="Times New Roman"/>
                        </a:rPr>
                        <a:t>ПЛАНИРОВАНИЕ</a:t>
                      </a:r>
                      <a:r>
                        <a:rPr lang="ru-RU" sz="1100" i="1">
                          <a:latin typeface="Arial"/>
                          <a:ea typeface="Times New Roman"/>
                          <a:cs typeface="Times New Roman"/>
                        </a:rPr>
                        <a:t> – </a:t>
                      </a:r>
                      <a:r>
                        <a:rPr lang="ru-RU" sz="1100">
                          <a:latin typeface="Arial"/>
                          <a:ea typeface="Times New Roman"/>
                          <a:cs typeface="Times New Roman"/>
                        </a:rPr>
                        <a:t>определение промежуточных целей с учетом конечного результата.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90" marR="43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highlight>
                            <a:srgbClr val="FF00FF"/>
                          </a:highlight>
                          <a:latin typeface="Arial"/>
                          <a:ea typeface="Times New Roman"/>
                          <a:cs typeface="Times New Roman"/>
                        </a:rPr>
                        <a:t>ПОИСК</a:t>
                      </a:r>
                      <a:r>
                        <a:rPr lang="ru-RU" sz="1100">
                          <a:latin typeface="Arial"/>
                          <a:ea typeface="Times New Roman"/>
                          <a:cs typeface="Times New Roman"/>
                        </a:rPr>
                        <a:t> и выделение необходимой </a:t>
                      </a:r>
                      <a:r>
                        <a:rPr lang="ru-RU" sz="1100">
                          <a:highlight>
                            <a:srgbClr val="FF00FF"/>
                          </a:highlight>
                          <a:latin typeface="Arial"/>
                          <a:ea typeface="Times New Roman"/>
                          <a:cs typeface="Times New Roman"/>
                        </a:rPr>
                        <a:t>информации.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90" marR="43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highlight>
                            <a:srgbClr val="FF00FF"/>
                          </a:highlight>
                          <a:latin typeface="Arial"/>
                          <a:ea typeface="Times New Roman"/>
                          <a:cs typeface="Times New Roman"/>
                        </a:rPr>
                        <a:t>ПЛАНИРОВАНИЕ</a:t>
                      </a:r>
                      <a:r>
                        <a:rPr lang="ru-RU" sz="1100">
                          <a:latin typeface="Arial"/>
                          <a:ea typeface="Times New Roman"/>
                          <a:cs typeface="Times New Roman"/>
                        </a:rPr>
                        <a:t> учебного </a:t>
                      </a:r>
                      <a:r>
                        <a:rPr lang="ru-RU" sz="1100">
                          <a:highlight>
                            <a:srgbClr val="FF00FF"/>
                          </a:highlight>
                          <a:latin typeface="Arial"/>
                          <a:ea typeface="Times New Roman"/>
                          <a:cs typeface="Times New Roman"/>
                        </a:rPr>
                        <a:t>СОТРУДНИЧЕСТВА</a:t>
                      </a:r>
                      <a:r>
                        <a:rPr lang="ru-RU" sz="1100">
                          <a:latin typeface="Arial"/>
                          <a:ea typeface="Times New Roman"/>
                          <a:cs typeface="Times New Roman"/>
                        </a:rPr>
                        <a:t> со сверстниками и взрослыми.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90" marR="43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38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highlight>
                            <a:srgbClr val="00FFFF"/>
                          </a:highlight>
                          <a:latin typeface="Arial"/>
                          <a:ea typeface="Times New Roman"/>
                          <a:cs typeface="Times New Roman"/>
                        </a:rPr>
                        <a:t>ПРОГНОЗИРОВАНИЕ</a:t>
                      </a:r>
                      <a:r>
                        <a:rPr lang="ru-RU" sz="1100" i="1">
                          <a:latin typeface="Arial"/>
                          <a:ea typeface="Times New Roman"/>
                          <a:cs typeface="Times New Roman"/>
                        </a:rPr>
                        <a:t> –</a:t>
                      </a:r>
                      <a:r>
                        <a:rPr lang="ru-RU" sz="1100">
                          <a:latin typeface="Arial"/>
                          <a:ea typeface="Times New Roman"/>
                          <a:cs typeface="Times New Roman"/>
                        </a:rPr>
                        <a:t> предвосхищение результата (</a:t>
                      </a:r>
                      <a:r>
                        <a:rPr lang="ru-RU" sz="1100">
                          <a:solidFill>
                            <a:srgbClr val="0C0E0D"/>
                          </a:solidFill>
                          <a:latin typeface="Arial"/>
                          <a:ea typeface="Calibri"/>
                          <a:cs typeface="Times New Roman"/>
                        </a:rPr>
                        <a:t>предсказание хода и результатов каких-л. событий, мероприятий, процессов и т.п.</a:t>
                      </a:r>
                      <a:r>
                        <a:rPr lang="ru-RU" sz="1100">
                          <a:latin typeface="Arial"/>
                          <a:ea typeface="Times New Roman"/>
                          <a:cs typeface="Times New Roman"/>
                        </a:rPr>
                        <a:t>).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90" marR="43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highlight>
                            <a:srgbClr val="00FFFF"/>
                          </a:highlight>
                          <a:latin typeface="Arial"/>
                          <a:ea typeface="Times New Roman"/>
                          <a:cs typeface="Times New Roman"/>
                        </a:rPr>
                        <a:t>ВЫБОР</a:t>
                      </a:r>
                      <a:r>
                        <a:rPr lang="ru-RU" sz="1100">
                          <a:latin typeface="Arial"/>
                          <a:ea typeface="Times New Roman"/>
                          <a:cs typeface="Times New Roman"/>
                        </a:rPr>
                        <a:t> наиболее ЭФФЕКТИВНЫХ </a:t>
                      </a:r>
                      <a:r>
                        <a:rPr lang="ru-RU" sz="1100">
                          <a:highlight>
                            <a:srgbClr val="00FFFF"/>
                          </a:highlight>
                          <a:latin typeface="Arial"/>
                          <a:ea typeface="Times New Roman"/>
                          <a:cs typeface="Times New Roman"/>
                        </a:rPr>
                        <a:t>СПОСОБОВ решения</a:t>
                      </a:r>
                      <a:r>
                        <a:rPr lang="ru-RU" sz="1100">
                          <a:latin typeface="Arial"/>
                          <a:ea typeface="Times New Roman"/>
                          <a:cs typeface="Times New Roman"/>
                        </a:rPr>
                        <a:t> задач в зависимости от конкретных условий.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90" marR="43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highlight>
                            <a:srgbClr val="00FFFF"/>
                          </a:highlight>
                          <a:latin typeface="Arial"/>
                          <a:ea typeface="Times New Roman"/>
                          <a:cs typeface="Times New Roman"/>
                        </a:rPr>
                        <a:t>ИНИЦИАТИВНОЕ</a:t>
                      </a:r>
                      <a:r>
                        <a:rPr lang="ru-RU" sz="110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>
                          <a:highlight>
                            <a:srgbClr val="00FFFF"/>
                          </a:highlight>
                          <a:latin typeface="Arial"/>
                          <a:ea typeface="Times New Roman"/>
                          <a:cs typeface="Times New Roman"/>
                        </a:rPr>
                        <a:t>СОТРУДНИЧЕСТВО</a:t>
                      </a:r>
                      <a:r>
                        <a:rPr lang="ru-RU" sz="1100">
                          <a:latin typeface="Arial"/>
                          <a:ea typeface="Times New Roman"/>
                          <a:cs typeface="Times New Roman"/>
                        </a:rPr>
                        <a:t> в поиске и сборе информации.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90" marR="43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26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highlight>
                            <a:srgbClr val="C0C0C0"/>
                          </a:highlight>
                          <a:latin typeface="Arial"/>
                          <a:ea typeface="Times New Roman"/>
                          <a:cs typeface="Times New Roman"/>
                        </a:rPr>
                        <a:t>КОНТРОЛЬ</a:t>
                      </a:r>
                      <a:r>
                        <a:rPr lang="ru-RU" sz="1100" i="1">
                          <a:latin typeface="Arial"/>
                          <a:ea typeface="Times New Roman"/>
                          <a:cs typeface="Times New Roman"/>
                        </a:rPr>
                        <a:t> – </a:t>
                      </a:r>
                      <a:r>
                        <a:rPr lang="ru-RU" sz="1100">
                          <a:latin typeface="Arial"/>
                          <a:ea typeface="Times New Roman"/>
                          <a:cs typeface="Times New Roman"/>
                        </a:rPr>
                        <a:t>сличение</a:t>
                      </a:r>
                      <a:r>
                        <a:rPr lang="ru-RU" sz="1100" i="1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>
                          <a:latin typeface="Arial"/>
                          <a:ea typeface="Times New Roman"/>
                          <a:cs typeface="Times New Roman"/>
                        </a:rPr>
                        <a:t>результата с заданным эталоном.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90" marR="43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highlight>
                            <a:srgbClr val="C0C0C0"/>
                          </a:highlight>
                          <a:latin typeface="Arial"/>
                          <a:ea typeface="Times New Roman"/>
                          <a:cs typeface="Times New Roman"/>
                        </a:rPr>
                        <a:t>СТРУКТУРИРОВАНИЕ знаний</a:t>
                      </a:r>
                      <a:r>
                        <a:rPr lang="ru-RU" sz="1100">
                          <a:latin typeface="Arial"/>
                          <a:ea typeface="Times New Roman"/>
                          <a:cs typeface="Times New Roman"/>
                        </a:rPr>
                        <a:t>, в т.ч. моделирование с целью выявления общих законов.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90" marR="43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highlight>
                            <a:srgbClr val="C0C0C0"/>
                          </a:highlight>
                          <a:latin typeface="Arial"/>
                          <a:ea typeface="Times New Roman"/>
                          <a:cs typeface="Times New Roman"/>
                        </a:rPr>
                        <a:t>УПРАВЛЕНИЕ  ПОВЕДЕНИЕМ</a:t>
                      </a:r>
                      <a:r>
                        <a:rPr lang="ru-RU" sz="1100">
                          <a:latin typeface="Arial"/>
                          <a:ea typeface="Times New Roman"/>
                          <a:cs typeface="Times New Roman"/>
                        </a:rPr>
                        <a:t> партнера – контроль, коррекция, оценка его действий.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90" marR="43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26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highlight>
                            <a:srgbClr val="FFFF00"/>
                          </a:highlight>
                          <a:latin typeface="Arial"/>
                          <a:ea typeface="Times New Roman"/>
                          <a:cs typeface="Times New Roman"/>
                        </a:rPr>
                        <a:t>КОРРЕКЦИЯ</a:t>
                      </a:r>
                      <a:r>
                        <a:rPr lang="ru-RU" sz="1100" i="1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>
                          <a:latin typeface="Arial"/>
                          <a:ea typeface="Times New Roman"/>
                          <a:cs typeface="Times New Roman"/>
                        </a:rPr>
                        <a:t>– внесение дополнений в план и способ действия (если результат не соответствует  эталону).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90" marR="43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highlight>
                            <a:srgbClr val="FFFF00"/>
                          </a:highlight>
                          <a:latin typeface="Arial"/>
                          <a:ea typeface="Times New Roman"/>
                          <a:cs typeface="Times New Roman"/>
                        </a:rPr>
                        <a:t>СОЗДАНИЕ АЛГОРИТМОВ</a:t>
                      </a:r>
                      <a:r>
                        <a:rPr lang="ru-RU" sz="1100">
                          <a:latin typeface="Arial"/>
                          <a:ea typeface="Times New Roman"/>
                          <a:cs typeface="Times New Roman"/>
                        </a:rPr>
                        <a:t> ДЕЯТЕЛЬНОСТИ при решении проблем творческого и поискового характера.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90" marR="43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highlight>
                            <a:srgbClr val="FFFF00"/>
                          </a:highlight>
                          <a:latin typeface="Arial"/>
                          <a:ea typeface="Times New Roman"/>
                          <a:cs typeface="Times New Roman"/>
                        </a:rPr>
                        <a:t>РАЗРЕШЕНИЕ КОНФЛИКТОВ</a:t>
                      </a:r>
                      <a:r>
                        <a:rPr lang="ru-RU" sz="1100">
                          <a:latin typeface="Arial"/>
                          <a:ea typeface="Times New Roman"/>
                          <a:cs typeface="Times New Roman"/>
                        </a:rPr>
                        <a:t> – выявление проблемы, поиск и реализация способов ее решения.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90" marR="43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85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highlight>
                            <a:srgbClr val="808000"/>
                          </a:highlight>
                          <a:latin typeface="Arial"/>
                          <a:ea typeface="Times New Roman"/>
                          <a:cs typeface="Times New Roman"/>
                        </a:rPr>
                        <a:t>ОЦЕНКА</a:t>
                      </a:r>
                      <a:r>
                        <a:rPr lang="ru-RU" sz="1100" i="1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>
                          <a:latin typeface="Arial"/>
                          <a:ea typeface="Times New Roman"/>
                          <a:cs typeface="Times New Roman"/>
                        </a:rPr>
                        <a:t>– выделение того, что усвоено, и того, что еще нужно усвоить; выявление качества усвоения.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90" marR="43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highlight>
                            <a:srgbClr val="808000"/>
                          </a:highlight>
                          <a:latin typeface="Arial"/>
                          <a:ea typeface="Times New Roman"/>
                          <a:cs typeface="Times New Roman"/>
                        </a:rPr>
                        <a:t>ОЦЕНКА</a:t>
                      </a:r>
                      <a:r>
                        <a:rPr lang="ru-RU" sz="1100">
                          <a:latin typeface="Arial"/>
                          <a:ea typeface="Times New Roman"/>
                          <a:cs typeface="Times New Roman"/>
                        </a:rPr>
                        <a:t> процесса и результатов деятельности.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90" marR="43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highlight>
                            <a:srgbClr val="808000"/>
                          </a:highlight>
                          <a:latin typeface="Arial"/>
                          <a:ea typeface="Times New Roman"/>
                          <a:cs typeface="Times New Roman"/>
                        </a:rPr>
                        <a:t>ОЦЕНКА</a:t>
                      </a:r>
                      <a:r>
                        <a:rPr lang="ru-RU" sz="1100" dirty="0">
                          <a:latin typeface="Arial"/>
                          <a:ea typeface="Times New Roman"/>
                          <a:cs typeface="Times New Roman"/>
                        </a:rPr>
                        <a:t> эффективности оценок и решений каждого участника диалога.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90" marR="43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dirty="0" smtClean="0"/>
              <a:t>Особенности  познавательных  УУД</a:t>
            </a: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214282" y="1142984"/>
            <a:ext cx="3857684" cy="228601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500298" y="4643446"/>
            <a:ext cx="4214842" cy="192882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072034" y="1000108"/>
            <a:ext cx="3929122" cy="228601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214678" y="2285992"/>
            <a:ext cx="2714612" cy="257176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14348" y="1428736"/>
            <a:ext cx="289854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 smtClean="0"/>
              <a:t>Общеучебные</a:t>
            </a:r>
          </a:p>
          <a:p>
            <a:pPr algn="ctr"/>
            <a:r>
              <a:rPr lang="ru-RU" sz="3200" dirty="0" smtClean="0"/>
              <a:t>универсальные</a:t>
            </a:r>
          </a:p>
          <a:p>
            <a:pPr algn="ctr"/>
            <a:r>
              <a:rPr lang="ru-RU" sz="3200" dirty="0" smtClean="0"/>
              <a:t>действия</a:t>
            </a:r>
            <a:endParaRPr lang="ru-RU"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643570" y="1285860"/>
            <a:ext cx="289854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 smtClean="0"/>
              <a:t>Логические</a:t>
            </a:r>
          </a:p>
          <a:p>
            <a:pPr algn="ctr"/>
            <a:r>
              <a:rPr lang="ru-RU" sz="3200" dirty="0" smtClean="0"/>
              <a:t>универсальные</a:t>
            </a:r>
          </a:p>
          <a:p>
            <a:pPr algn="ctr"/>
            <a:r>
              <a:rPr lang="ru-RU" sz="3200" dirty="0" smtClean="0"/>
              <a:t>действия</a:t>
            </a:r>
            <a:endParaRPr lang="ru-RU" sz="3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571736" y="4929198"/>
            <a:ext cx="397852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 smtClean="0"/>
              <a:t>Постановка </a:t>
            </a:r>
          </a:p>
          <a:p>
            <a:pPr algn="ctr"/>
            <a:r>
              <a:rPr lang="ru-RU" sz="3200" dirty="0" smtClean="0"/>
              <a:t>и решение проблемы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286116" y="3071810"/>
            <a:ext cx="25717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/>
              <a:t>ПУУД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  <a:solidFill>
            <a:srgbClr val="7030A0">
              <a:alpha val="46000"/>
            </a:srgbClr>
          </a:solidFill>
        </p:spPr>
        <p:txBody>
          <a:bodyPr>
            <a:normAutofit/>
          </a:bodyPr>
          <a:lstStyle/>
          <a:p>
            <a:r>
              <a:rPr lang="ru-RU" sz="3600" dirty="0" smtClean="0"/>
              <a:t>Общеучебные универсальные действия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000108"/>
            <a:ext cx="8786874" cy="5572164"/>
          </a:xfrm>
        </p:spPr>
        <p:txBody>
          <a:bodyPr>
            <a:no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ru-RU" sz="2800" u="sng" dirty="0" smtClean="0"/>
              <a:t>осознанное и произвольное построение речевого высказывания</a:t>
            </a:r>
            <a:r>
              <a:rPr lang="ru-RU" sz="2800" dirty="0" smtClean="0"/>
              <a:t> в устной и письменной форме;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800" u="sng" dirty="0" smtClean="0"/>
              <a:t>смысловое чтение</a:t>
            </a:r>
            <a:r>
              <a:rPr lang="ru-RU" sz="2800" dirty="0" smtClean="0"/>
              <a:t> как осмысление цели чтения и выбор вида  чтения в зависимости от цели;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800" u="sng" dirty="0" smtClean="0"/>
              <a:t>извлечение</a:t>
            </a:r>
            <a:r>
              <a:rPr lang="ru-RU" sz="2800" dirty="0" smtClean="0"/>
              <a:t> необходимой </a:t>
            </a:r>
            <a:r>
              <a:rPr lang="ru-RU" sz="2800" u="sng" dirty="0" smtClean="0"/>
              <a:t>информации из текстов различных жанров</a:t>
            </a:r>
            <a:r>
              <a:rPr lang="ru-RU" sz="2800" dirty="0" smtClean="0"/>
              <a:t>;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800" dirty="0" smtClean="0"/>
              <a:t>определение </a:t>
            </a:r>
            <a:r>
              <a:rPr lang="ru-RU" sz="2800" u="sng" dirty="0" smtClean="0"/>
              <a:t>основной и второстепенной информации</a:t>
            </a:r>
            <a:r>
              <a:rPr lang="ru-RU" sz="2800" dirty="0" smtClean="0"/>
              <a:t>;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800" u="sng" dirty="0" smtClean="0"/>
              <a:t>восприятие текстов художественного</a:t>
            </a:r>
            <a:r>
              <a:rPr lang="ru-RU" sz="2800" dirty="0" smtClean="0"/>
              <a:t>, научного, публицистического и официально-делового </a:t>
            </a:r>
            <a:r>
              <a:rPr lang="ru-RU" sz="2800" u="sng" dirty="0" smtClean="0"/>
              <a:t>стилей</a:t>
            </a:r>
            <a:r>
              <a:rPr lang="ru-RU" sz="2800" dirty="0" smtClean="0"/>
              <a:t>;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800" u="sng" dirty="0" smtClean="0"/>
              <a:t>понимание</a:t>
            </a:r>
            <a:r>
              <a:rPr lang="ru-RU" sz="2800" dirty="0" smtClean="0"/>
              <a:t> и адекватная оценка </a:t>
            </a:r>
            <a:r>
              <a:rPr lang="ru-RU" sz="2800" u="sng" dirty="0" smtClean="0"/>
              <a:t>языка средств массовой информации</a:t>
            </a:r>
            <a:r>
              <a:rPr lang="ru-RU" sz="2800" dirty="0" smtClean="0"/>
              <a:t>.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7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Галина Макаревич\Desktop\Матвеева_Тетр. для тренировки_1 кл._обложка_ИТОГ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00372"/>
            <a:ext cx="2635624" cy="3500438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2357430"/>
            <a:ext cx="2696484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6" name="Picture 2" descr="C:\Users\Галина Макаревич\Desktop\Матвеева_Тетр. для тренировки_3 кл._обложка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1714488"/>
            <a:ext cx="2571768" cy="3420653"/>
          </a:xfrm>
          <a:prstGeom prst="rect">
            <a:avLst/>
          </a:prstGeom>
          <a:noFill/>
        </p:spPr>
      </p:pic>
      <p:pic>
        <p:nvPicPr>
          <p:cNvPr id="98307" name="Picture 3" descr="C:\Users\Галина Макаревич\Desktop\Матвеева_Тетр. для тренировки_4 кл._обложка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00826" y="714356"/>
            <a:ext cx="2643174" cy="350186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2844" y="6488668"/>
            <a:ext cx="1340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80-110 слов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714612" y="6000768"/>
            <a:ext cx="1457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150-360 слов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72066" y="5214950"/>
            <a:ext cx="1457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200-480 слов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072330" y="4357694"/>
            <a:ext cx="1457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400-630 слов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14282" y="500042"/>
            <a:ext cx="485030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/>
              <a:t>Тексты для анализа</a:t>
            </a:r>
            <a:endParaRPr lang="ru-RU" sz="4400" dirty="0"/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  <a:solidFill>
            <a:srgbClr val="FF0000">
              <a:alpha val="71000"/>
            </a:srgbClr>
          </a:solidFill>
        </p:spPr>
        <p:txBody>
          <a:bodyPr/>
          <a:lstStyle/>
          <a:p>
            <a:r>
              <a:rPr lang="ru-RU" dirty="0" smtClean="0"/>
              <a:t>В помощь учителю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000108"/>
            <a:ext cx="4071966" cy="5726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000108"/>
            <a:ext cx="4143404" cy="5701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Галина Макаревич\Desktop\Мечта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214414" y="357166"/>
            <a:ext cx="69156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smtClean="0">
                <a:latin typeface="Batang" pitchFamily="18" charset="-127"/>
                <a:ea typeface="Batang" pitchFamily="18" charset="-127"/>
              </a:rPr>
              <a:t>Что такое «мечта»?</a:t>
            </a:r>
            <a:endParaRPr lang="ru-RU" sz="5400" dirty="0">
              <a:latin typeface="Batang" pitchFamily="18" charset="-127"/>
              <a:ea typeface="Batang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42918"/>
            <a:ext cx="8229600" cy="868346"/>
          </a:xfrm>
        </p:spPr>
        <p:txBody>
          <a:bodyPr/>
          <a:lstStyle/>
          <a:p>
            <a:r>
              <a:rPr lang="ru-RU" dirty="0" smtClean="0"/>
              <a:t>Ответы  детей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714488"/>
            <a:ext cx="8301038" cy="4389120"/>
          </a:xfrm>
        </p:spPr>
        <p:txBody>
          <a:bodyPr>
            <a:normAutofit lnSpcReduction="10000"/>
          </a:bodyPr>
          <a:lstStyle/>
          <a:p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Вика </a:t>
            </a:r>
            <a:r>
              <a:rPr lang="ru-RU" u="sng" dirty="0" err="1" smtClean="0">
                <a:latin typeface="Times New Roman" pitchFamily="18" charset="0"/>
                <a:cs typeface="Times New Roman" pitchFamily="18" charset="0"/>
              </a:rPr>
              <a:t>Иголкина</a:t>
            </a:r>
            <a:endParaRPr lang="ru-RU" u="sng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Мечта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это как семечко, росток, а потом и плод. Семечко ты сажаешь, а мечту загадываешь. Ты стремишься к ней. Плоды – это твоя мечта сбылась.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Человек не может жить без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мечты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Андрей Агафонов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Мечта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это то, что хочет человек, ждёт и стремится к этому. Каждый человек пытается добиться своей мечты. А когда добивается, начинает мечтать о другом.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Мечта поднимает настроение  и даёт смысл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жизни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00562" y="6286520"/>
            <a:ext cx="4286280" cy="338554"/>
          </a:xfrm>
          <a:prstGeom prst="rect">
            <a:avLst/>
          </a:prstGeom>
          <a:solidFill>
            <a:srgbClr val="FFC000">
              <a:alpha val="74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Учитель – О.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Бубнова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, г.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Наро-Фоминск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5"/>
          <p:cNvSpPr txBox="1">
            <a:spLocks/>
          </p:cNvSpPr>
          <p:nvPr/>
        </p:nvSpPr>
        <p:spPr>
          <a:xfrm>
            <a:off x="4643438" y="1428750"/>
            <a:ext cx="4286250" cy="5969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fontAlgn="auto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dirty="0">
                <a:latin typeface="+mn-lt"/>
                <a:cs typeface="+mn-cs"/>
              </a:rPr>
              <a:t>	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17" name="Прямоугольник 9"/>
          <p:cNvSpPr>
            <a:spLocks noChangeArrowheads="1"/>
          </p:cNvSpPr>
          <p:nvPr/>
        </p:nvSpPr>
        <p:spPr bwMode="auto">
          <a:xfrm>
            <a:off x="1000100" y="928670"/>
            <a:ext cx="7929588" cy="5853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	Остановилась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Лужица посреди дороги и ждет, чтоб на нее обратили внимание. </a:t>
            </a:r>
          </a:p>
          <a:p>
            <a:pPr algn="just">
              <a:lnSpc>
                <a:spcPct val="130000"/>
              </a:lnSpc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	Прежде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всего ее, конечно, нанесут на карту. Лужица будет выглядеть на карте неплохо – у нее такие ровные берега! Вот здесь, на этом берегу, наверно, построят санаторий. На том берегу – порт или еще что-нибудь. Да, кстати, почему в нее никто не впадает? </a:t>
            </a:r>
          </a:p>
          <a:p>
            <a:pPr algn="just">
              <a:lnSpc>
                <a:spcPct val="130000"/>
              </a:lnSpc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	Размечталась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Лужица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– и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это понятно: каждому хочется найти себя в жизни. Но теперь Лужица себя не найдет: она так воспарила в мечтах, что на земле от нее только сухое место осталось. 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428728" y="0"/>
            <a:ext cx="7498080" cy="1143000"/>
          </a:xfrm>
        </p:spPr>
        <p:txBody>
          <a:bodyPr/>
          <a:lstStyle/>
          <a:p>
            <a:r>
              <a:rPr lang="ru-RU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Кривин Ф.Д.  Мечта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Галина Макаревич\Desktop\Мечта лужицы_сочинение.jpg"/>
          <p:cNvPicPr>
            <a:picLocks noChangeAspect="1" noChangeArrowheads="1"/>
          </p:cNvPicPr>
          <p:nvPr/>
        </p:nvPicPr>
        <p:blipFill>
          <a:blip r:embed="rId2">
            <a:lum bright="-6000" contrast="12000"/>
          </a:blip>
          <a:srcRect/>
          <a:stretch>
            <a:fillRect/>
          </a:stretch>
        </p:blipFill>
        <p:spPr bwMode="auto">
          <a:xfrm>
            <a:off x="2071688" y="-50800"/>
            <a:ext cx="4964112" cy="690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3834" y="214290"/>
            <a:ext cx="1071570" cy="150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dirty="0" smtClean="0"/>
              <a:t>Планируемые результаты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3988775"/>
            <a:ext cx="2651560" cy="286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 descr="C:\Users\Галина Макаревич\Desktop\Учебники_Математик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8102" y="2857496"/>
            <a:ext cx="2622044" cy="3005135"/>
          </a:xfrm>
          <a:prstGeom prst="rect">
            <a:avLst/>
          </a:prstGeom>
          <a:noFill/>
        </p:spPr>
      </p:pic>
      <p:pic>
        <p:nvPicPr>
          <p:cNvPr id="1030" name="Picture 6" descr="C:\Users\Галина Макаревич\Desktop\Учебники_Окружающий мир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00740" y="4143380"/>
            <a:ext cx="2171696" cy="2714620"/>
          </a:xfrm>
          <a:prstGeom prst="rect">
            <a:avLst/>
          </a:prstGeom>
          <a:noFill/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87694" y="4143380"/>
            <a:ext cx="1856306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 descr="C:\Users\Галина Макаревич\Desktop\Мальчик с глобусом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-428660" y="3128352"/>
            <a:ext cx="3143272" cy="3471010"/>
          </a:xfrm>
          <a:prstGeom prst="rect">
            <a:avLst/>
          </a:prstGeom>
          <a:noFill/>
        </p:spPr>
      </p:pic>
      <p:sp>
        <p:nvSpPr>
          <p:cNvPr id="17" name="Стрелка вниз 16"/>
          <p:cNvSpPr/>
          <p:nvPr/>
        </p:nvSpPr>
        <p:spPr>
          <a:xfrm rot="720702">
            <a:off x="1570042" y="1501696"/>
            <a:ext cx="219116" cy="19437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4071934" y="1500174"/>
            <a:ext cx="214314" cy="23574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 rot="20915452">
            <a:off x="6915971" y="1439010"/>
            <a:ext cx="236926" cy="13318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28596" y="1428736"/>
            <a:ext cx="2209259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latin typeface="Arial" pitchFamily="34" charset="0"/>
                <a:cs typeface="Arial" pitchFamily="34" charset="0"/>
              </a:rPr>
              <a:t>Личностные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071802" y="1428736"/>
            <a:ext cx="2374697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Arial" pitchFamily="34" charset="0"/>
                <a:cs typeface="Arial" pitchFamily="34" charset="0"/>
              </a:rPr>
              <a:t>Предметные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857884" y="1428736"/>
            <a:ext cx="3092834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2800" dirty="0" err="1" smtClean="0">
                <a:latin typeface="Arial" pitchFamily="34" charset="0"/>
                <a:cs typeface="Arial" pitchFamily="34" charset="0"/>
              </a:rPr>
              <a:t>Метапредметные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dirty="0" smtClean="0"/>
              <a:t>Планируемые результаты</a:t>
            </a:r>
            <a:endParaRPr lang="ru-RU" dirty="0"/>
          </a:p>
        </p:txBody>
      </p:sp>
      <p:sp>
        <p:nvSpPr>
          <p:cNvPr id="17" name="Стрелка вниз 16"/>
          <p:cNvSpPr/>
          <p:nvPr/>
        </p:nvSpPr>
        <p:spPr>
          <a:xfrm rot="720702">
            <a:off x="1570042" y="1501696"/>
            <a:ext cx="219116" cy="19437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4071934" y="1500174"/>
            <a:ext cx="214314" cy="23574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 rot="20915452">
            <a:off x="6915971" y="1439010"/>
            <a:ext cx="236926" cy="13318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28596" y="1428736"/>
            <a:ext cx="2209259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latin typeface="Arial" pitchFamily="34" charset="0"/>
                <a:cs typeface="Arial" pitchFamily="34" charset="0"/>
              </a:rPr>
              <a:t>Личностные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071802" y="1428736"/>
            <a:ext cx="2374697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Arial" pitchFamily="34" charset="0"/>
                <a:cs typeface="Arial" pitchFamily="34" charset="0"/>
              </a:rPr>
              <a:t>Предметные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857884" y="1428736"/>
            <a:ext cx="3092834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2800" dirty="0" err="1" smtClean="0">
                <a:latin typeface="Arial" pitchFamily="34" charset="0"/>
                <a:cs typeface="Arial" pitchFamily="34" charset="0"/>
              </a:rPr>
              <a:t>Метапредметные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4282" y="3429000"/>
            <a:ext cx="2714644" cy="19210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1. Нравственные 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   оценки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2. Толерантность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3. Здоровый     образ жизни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143240" y="3857628"/>
            <a:ext cx="2571768" cy="2308324"/>
          </a:xfrm>
          <a:prstGeom prst="rect">
            <a:avLst/>
          </a:prstGeom>
          <a:solidFill>
            <a:srgbClr val="FFFF00">
              <a:alpha val="57000"/>
            </a:srgbClr>
          </a:solidFill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Опыт получения, преобразования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и применения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предметных знаний, умений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286512" y="2786058"/>
            <a:ext cx="2428892" cy="3416320"/>
          </a:xfrm>
          <a:prstGeom prst="rect">
            <a:avLst/>
          </a:prstGeom>
          <a:solidFill>
            <a:srgbClr val="92D050">
              <a:alpha val="57000"/>
            </a:srgbClr>
          </a:solidFill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Умение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находить,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воспринимать,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анализировать,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сопоставлять,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и адекватно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использовать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информацию в новой ситуации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"/>
          <p:cNvSpPr txBox="1">
            <a:spLocks noChangeArrowheads="1"/>
          </p:cNvSpPr>
          <p:nvPr/>
        </p:nvSpPr>
        <p:spPr bwMode="auto">
          <a:xfrm>
            <a:off x="214282" y="285728"/>
            <a:ext cx="8715375" cy="1554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dirty="0">
                <a:solidFill>
                  <a:srgbClr val="330033"/>
                </a:solidFill>
                <a:latin typeface="Times New Roman" pitchFamily="16" charset="0"/>
              </a:rPr>
              <a:t>ФГОС. Раздел </a:t>
            </a:r>
            <a:r>
              <a:rPr lang="en-US" sz="3200" b="1" dirty="0">
                <a:solidFill>
                  <a:srgbClr val="330033"/>
                </a:solidFill>
                <a:latin typeface="Times New Roman" pitchFamily="16" charset="0"/>
              </a:rPr>
              <a:t>II</a:t>
            </a:r>
            <a:r>
              <a:rPr lang="ru-RU" sz="3200" b="1" dirty="0">
                <a:solidFill>
                  <a:srgbClr val="330033"/>
                </a:solidFill>
                <a:latin typeface="Times New Roman" pitchFamily="16" charset="0"/>
              </a:rPr>
              <a:t>.</a:t>
            </a:r>
            <a:br>
              <a:rPr lang="ru-RU" sz="3200" b="1" dirty="0">
                <a:solidFill>
                  <a:srgbClr val="330033"/>
                </a:solidFill>
                <a:latin typeface="Times New Roman" pitchFamily="16" charset="0"/>
              </a:rPr>
            </a:br>
            <a:r>
              <a:rPr lang="ru-RU" sz="3200" b="1" dirty="0">
                <a:solidFill>
                  <a:srgbClr val="330033"/>
                </a:solidFill>
                <a:latin typeface="Times New Roman" pitchFamily="16" charset="0"/>
              </a:rPr>
              <a:t>Требования к результатам освоения </a:t>
            </a:r>
            <a:br>
              <a:rPr lang="ru-RU" sz="3200" b="1" dirty="0">
                <a:solidFill>
                  <a:srgbClr val="330033"/>
                </a:solidFill>
                <a:latin typeface="Times New Roman" pitchFamily="16" charset="0"/>
              </a:rPr>
            </a:br>
            <a:r>
              <a:rPr lang="ru-RU" sz="3200" b="1" dirty="0">
                <a:solidFill>
                  <a:srgbClr val="330033"/>
                </a:solidFill>
                <a:latin typeface="Times New Roman" pitchFamily="16" charset="0"/>
              </a:rPr>
              <a:t>ООП </a:t>
            </a:r>
            <a:r>
              <a:rPr lang="ru-RU" sz="3200" b="1" dirty="0" smtClean="0">
                <a:solidFill>
                  <a:srgbClr val="330033"/>
                </a:solidFill>
                <a:latin typeface="Times New Roman" pitchFamily="16" charset="0"/>
              </a:rPr>
              <a:t> НОО</a:t>
            </a:r>
            <a:endParaRPr lang="ru-RU" sz="3200" b="1" dirty="0">
              <a:solidFill>
                <a:srgbClr val="330033"/>
              </a:solidFill>
              <a:latin typeface="Times New Roman" pitchFamily="16" charset="0"/>
            </a:endParaRPr>
          </a:p>
        </p:txBody>
      </p:sp>
      <p:sp>
        <p:nvSpPr>
          <p:cNvPr id="21507" name="Text Box 2"/>
          <p:cNvSpPr txBox="1">
            <a:spLocks noChangeArrowheads="1"/>
          </p:cNvSpPr>
          <p:nvPr/>
        </p:nvSpPr>
        <p:spPr bwMode="auto">
          <a:xfrm>
            <a:off x="428596" y="2071678"/>
            <a:ext cx="8472518" cy="45307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336550" indent="-336550" algn="just">
              <a:spcBef>
                <a:spcPts val="700"/>
              </a:spcBef>
              <a:buClr>
                <a:srgbClr val="B2B2B2"/>
              </a:buClr>
              <a:buSzPct val="90000"/>
              <a:buFont typeface="Wingdings" charset="2"/>
              <a:buChar char="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sz="2800" u="sng" dirty="0">
                <a:solidFill>
                  <a:srgbClr val="000000"/>
                </a:solidFill>
              </a:rPr>
              <a:t>Итоговая оценка</a:t>
            </a:r>
            <a:r>
              <a:rPr lang="ru-RU" sz="2800" dirty="0">
                <a:solidFill>
                  <a:srgbClr val="000000"/>
                </a:solidFill>
              </a:rPr>
              <a:t> качества осуществляется </a:t>
            </a:r>
            <a:r>
              <a:rPr lang="ru-RU" sz="2800" u="sng" dirty="0">
                <a:solidFill>
                  <a:srgbClr val="000000"/>
                </a:solidFill>
              </a:rPr>
              <a:t>образовательным учреждением</a:t>
            </a:r>
            <a:r>
              <a:rPr lang="ru-RU" sz="2800" dirty="0" smtClean="0">
                <a:solidFill>
                  <a:srgbClr val="000000"/>
                </a:solidFill>
              </a:rPr>
              <a:t>.</a:t>
            </a:r>
          </a:p>
          <a:p>
            <a:pPr marL="336550" indent="-336550" algn="just">
              <a:spcBef>
                <a:spcPts val="700"/>
              </a:spcBef>
              <a:buClr>
                <a:srgbClr val="B2B2B2"/>
              </a:buClr>
              <a:buSzPct val="9000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ru-RU" sz="1600" dirty="0">
              <a:solidFill>
                <a:srgbClr val="000000"/>
              </a:solidFill>
            </a:endParaRPr>
          </a:p>
          <a:p>
            <a:pPr marL="336550" indent="-336550" algn="just">
              <a:spcBef>
                <a:spcPts val="700"/>
              </a:spcBef>
              <a:buClr>
                <a:srgbClr val="B2B2B2"/>
              </a:buClr>
              <a:buSzPct val="90000"/>
              <a:buFont typeface="Wingdings" charset="2"/>
              <a:buChar char="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sz="2800" dirty="0">
                <a:solidFill>
                  <a:srgbClr val="000000"/>
                </a:solidFill>
              </a:rPr>
              <a:t>Предмет итоговой оценки – </a:t>
            </a:r>
            <a:r>
              <a:rPr lang="ru-RU" sz="2800" u="sng" dirty="0">
                <a:solidFill>
                  <a:srgbClr val="000000"/>
                </a:solidFill>
              </a:rPr>
              <a:t>предметные и </a:t>
            </a:r>
            <a:r>
              <a:rPr lang="ru-RU" sz="2800" u="sng" dirty="0" err="1">
                <a:solidFill>
                  <a:srgbClr val="000000"/>
                </a:solidFill>
              </a:rPr>
              <a:t>метапредметные</a:t>
            </a:r>
            <a:r>
              <a:rPr lang="ru-RU" sz="2800" u="sng" dirty="0">
                <a:solidFill>
                  <a:srgbClr val="000000"/>
                </a:solidFill>
              </a:rPr>
              <a:t> </a:t>
            </a:r>
            <a:r>
              <a:rPr lang="ru-RU" sz="2800" u="sng" dirty="0" smtClean="0">
                <a:solidFill>
                  <a:srgbClr val="000000"/>
                </a:solidFill>
              </a:rPr>
              <a:t> результаты </a:t>
            </a:r>
            <a:r>
              <a:rPr lang="ru-RU" sz="2800" dirty="0">
                <a:solidFill>
                  <a:srgbClr val="000000"/>
                </a:solidFill>
              </a:rPr>
              <a:t>освоения ООП НОО</a:t>
            </a:r>
            <a:r>
              <a:rPr lang="ru-RU" sz="2800" dirty="0" smtClean="0">
                <a:solidFill>
                  <a:srgbClr val="000000"/>
                </a:solidFill>
              </a:rPr>
              <a:t>.</a:t>
            </a:r>
          </a:p>
          <a:p>
            <a:pPr marL="336550" indent="-336550" algn="just">
              <a:spcBef>
                <a:spcPts val="700"/>
              </a:spcBef>
              <a:buClr>
                <a:srgbClr val="B2B2B2"/>
              </a:buClr>
              <a:buSzPct val="9000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ru-RU" sz="1600" dirty="0">
              <a:solidFill>
                <a:srgbClr val="000000"/>
              </a:solidFill>
            </a:endParaRPr>
          </a:p>
          <a:p>
            <a:pPr marL="336550" indent="-336550" algn="just">
              <a:spcBef>
                <a:spcPts val="700"/>
              </a:spcBef>
              <a:buClr>
                <a:srgbClr val="B2B2B2"/>
              </a:buClr>
              <a:buSzPct val="90000"/>
              <a:buFont typeface="Wingdings" charset="2"/>
              <a:buChar char="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sz="2800" u="sng" dirty="0">
                <a:solidFill>
                  <a:srgbClr val="000000"/>
                </a:solidFill>
              </a:rPr>
              <a:t>Компоненты</a:t>
            </a:r>
            <a:r>
              <a:rPr lang="ru-RU" sz="2800" dirty="0">
                <a:solidFill>
                  <a:srgbClr val="000000"/>
                </a:solidFill>
              </a:rPr>
              <a:t> итоговой оценки:</a:t>
            </a:r>
          </a:p>
          <a:p>
            <a:pPr marL="336550" indent="-336550" algn="just">
              <a:spcBef>
                <a:spcPts val="700"/>
              </a:spcBef>
              <a:buClr>
                <a:srgbClr val="B2B2B2"/>
              </a:buClr>
              <a:buSzPct val="90000"/>
              <a:buFont typeface="Wingdings" charset="2"/>
              <a:buChar char="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sz="2800" dirty="0">
                <a:solidFill>
                  <a:srgbClr val="000000"/>
                </a:solidFill>
              </a:rPr>
              <a:t>результаты промежуточной аттестации;</a:t>
            </a:r>
          </a:p>
          <a:p>
            <a:pPr marL="336550" indent="-336550" algn="just">
              <a:spcBef>
                <a:spcPts val="700"/>
              </a:spcBef>
              <a:buClr>
                <a:srgbClr val="B2B2B2"/>
              </a:buClr>
              <a:buSzPct val="90000"/>
              <a:buFont typeface="Wingdings" charset="2"/>
              <a:buChar char="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sz="2800" dirty="0">
                <a:solidFill>
                  <a:srgbClr val="000000"/>
                </a:solidFill>
              </a:rPr>
              <a:t>результаты итоговых работ.</a:t>
            </a:r>
          </a:p>
          <a:p>
            <a:pPr marL="336550" indent="-336550">
              <a:spcBef>
                <a:spcPts val="700"/>
              </a:spcBef>
              <a:buClrTx/>
              <a:buSzPct val="90000"/>
              <a:buFontTx/>
              <a:buNone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ru-RU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/>
          <p:cNvSpPr txBox="1">
            <a:spLocks noChangeArrowheads="1"/>
          </p:cNvSpPr>
          <p:nvPr/>
        </p:nvSpPr>
        <p:spPr bwMode="auto">
          <a:xfrm>
            <a:off x="642938" y="-285776"/>
            <a:ext cx="8501062" cy="2528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dirty="0">
                <a:solidFill>
                  <a:srgbClr val="330033"/>
                </a:solidFill>
                <a:latin typeface="Times New Roman" pitchFamily="16" charset="0"/>
              </a:rPr>
              <a:t/>
            </a:r>
            <a:br>
              <a:rPr lang="ru-RU" sz="3200" b="1" dirty="0">
                <a:solidFill>
                  <a:srgbClr val="330033"/>
                </a:solidFill>
                <a:latin typeface="Times New Roman" pitchFamily="16" charset="0"/>
              </a:rPr>
            </a:br>
            <a:r>
              <a:rPr lang="ru-RU" sz="3200" b="1" dirty="0">
                <a:solidFill>
                  <a:srgbClr val="330033"/>
                </a:solidFill>
                <a:latin typeface="Times New Roman" pitchFamily="16" charset="0"/>
              </a:rPr>
              <a:t>ФГОС. Раздел </a:t>
            </a:r>
            <a:r>
              <a:rPr lang="en-US" sz="3200" b="1" dirty="0">
                <a:solidFill>
                  <a:srgbClr val="330033"/>
                </a:solidFill>
                <a:latin typeface="Times New Roman" pitchFamily="16" charset="0"/>
              </a:rPr>
              <a:t>II</a:t>
            </a:r>
            <a:r>
              <a:rPr lang="ru-RU" sz="3200" b="1" dirty="0">
                <a:solidFill>
                  <a:srgbClr val="330033"/>
                </a:solidFill>
                <a:latin typeface="Times New Roman" pitchFamily="16" charset="0"/>
              </a:rPr>
              <a:t>. </a:t>
            </a:r>
            <a:br>
              <a:rPr lang="ru-RU" sz="3200" b="1" dirty="0">
                <a:solidFill>
                  <a:srgbClr val="330033"/>
                </a:solidFill>
                <a:latin typeface="Times New Roman" pitchFamily="16" charset="0"/>
              </a:rPr>
            </a:br>
            <a:r>
              <a:rPr lang="ru-RU" sz="3200" b="1" dirty="0">
                <a:solidFill>
                  <a:srgbClr val="330033"/>
                </a:solidFill>
                <a:latin typeface="Times New Roman" pitchFamily="16" charset="0"/>
              </a:rPr>
              <a:t>Требования к результатам освоения</a:t>
            </a:r>
            <a:br>
              <a:rPr lang="ru-RU" sz="3200" b="1" dirty="0">
                <a:solidFill>
                  <a:srgbClr val="330033"/>
                </a:solidFill>
                <a:latin typeface="Times New Roman" pitchFamily="16" charset="0"/>
              </a:rPr>
            </a:br>
            <a:r>
              <a:rPr lang="ru-RU" sz="3200" b="1" dirty="0">
                <a:solidFill>
                  <a:srgbClr val="330033"/>
                </a:solidFill>
                <a:latin typeface="Times New Roman" pitchFamily="16" charset="0"/>
              </a:rPr>
              <a:t> ООП НОО</a:t>
            </a:r>
            <a:br>
              <a:rPr lang="ru-RU" sz="3200" b="1" dirty="0">
                <a:solidFill>
                  <a:srgbClr val="330033"/>
                </a:solidFill>
                <a:latin typeface="Times New Roman" pitchFamily="16" charset="0"/>
              </a:rPr>
            </a:br>
            <a:endParaRPr lang="ru-RU" sz="3200" b="1" dirty="0">
              <a:solidFill>
                <a:srgbClr val="330033"/>
              </a:solidFill>
              <a:latin typeface="Times New Roman" pitchFamily="16" charset="0"/>
            </a:endParaRPr>
          </a:p>
        </p:txBody>
      </p:sp>
      <p:sp>
        <p:nvSpPr>
          <p:cNvPr id="22531" name="Text Box 2"/>
          <p:cNvSpPr txBox="1">
            <a:spLocks noChangeArrowheads="1"/>
          </p:cNvSpPr>
          <p:nvPr/>
        </p:nvSpPr>
        <p:spPr bwMode="auto">
          <a:xfrm>
            <a:off x="928662" y="1785926"/>
            <a:ext cx="7772400" cy="4711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36550" indent="-336550" algn="just">
              <a:spcBef>
                <a:spcPts val="700"/>
              </a:spcBef>
              <a:buClr>
                <a:srgbClr val="B2B2B2"/>
              </a:buClr>
              <a:buSzPct val="90000"/>
              <a:buFont typeface="Wingdings" charset="2"/>
              <a:buChar char="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sz="2800" u="sng" dirty="0">
                <a:solidFill>
                  <a:srgbClr val="000000"/>
                </a:solidFill>
              </a:rPr>
              <a:t>Не подлежат </a:t>
            </a:r>
            <a:r>
              <a:rPr lang="ru-RU" sz="2800" u="sng" dirty="0" smtClean="0">
                <a:solidFill>
                  <a:srgbClr val="000000"/>
                </a:solidFill>
              </a:rPr>
              <a:t> итоговой </a:t>
            </a:r>
            <a:r>
              <a:rPr lang="ru-RU" sz="2800" u="sng" dirty="0">
                <a:solidFill>
                  <a:srgbClr val="000000"/>
                </a:solidFill>
              </a:rPr>
              <a:t>оценке </a:t>
            </a:r>
          </a:p>
          <a:p>
            <a:pPr marL="336550" indent="-336550" algn="just">
              <a:spcBef>
                <a:spcPts val="700"/>
              </a:spcBef>
              <a:buClr>
                <a:srgbClr val="B2B2B2"/>
              </a:buClr>
              <a:buSzPct val="90000"/>
              <a:buFont typeface="Wingdings" charset="2"/>
              <a:buChar char="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sz="2800" u="sng" dirty="0">
                <a:solidFill>
                  <a:srgbClr val="000000"/>
                </a:solidFill>
              </a:rPr>
              <a:t>Ценностные </a:t>
            </a:r>
            <a:r>
              <a:rPr lang="ru-RU" sz="2800" u="sng" dirty="0" smtClean="0">
                <a:solidFill>
                  <a:srgbClr val="000000"/>
                </a:solidFill>
              </a:rPr>
              <a:t> ориентации </a:t>
            </a:r>
            <a:r>
              <a:rPr lang="ru-RU" sz="2800" dirty="0">
                <a:solidFill>
                  <a:srgbClr val="000000"/>
                </a:solidFill>
              </a:rPr>
              <a:t>обучающегося;</a:t>
            </a:r>
          </a:p>
          <a:p>
            <a:pPr marL="336550" indent="-336550" algn="just">
              <a:spcBef>
                <a:spcPts val="700"/>
              </a:spcBef>
              <a:buClr>
                <a:srgbClr val="B2B2B2"/>
              </a:buClr>
              <a:buSzPct val="90000"/>
              <a:buFont typeface="Wingdings" charset="2"/>
              <a:buChar char="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sz="2800" u="sng" dirty="0">
                <a:solidFill>
                  <a:srgbClr val="000000"/>
                </a:solidFill>
              </a:rPr>
              <a:t>Индивидуальные личностные характеристики</a:t>
            </a:r>
            <a:r>
              <a:rPr lang="ru-RU" sz="2800" dirty="0">
                <a:solidFill>
                  <a:srgbClr val="000000"/>
                </a:solidFill>
              </a:rPr>
              <a:t>, в том числе патриотизм, толерантность, гуманизм и др.</a:t>
            </a:r>
          </a:p>
          <a:p>
            <a:pPr marL="336550" indent="-336550" algn="just">
              <a:spcBef>
                <a:spcPts val="700"/>
              </a:spcBef>
              <a:buClrTx/>
              <a:buSzPct val="90000"/>
              <a:buFontTx/>
              <a:buNone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ru-RU" sz="2800" dirty="0">
              <a:solidFill>
                <a:srgbClr val="000000"/>
              </a:solidFill>
            </a:endParaRPr>
          </a:p>
          <a:p>
            <a:pPr marL="336550" indent="-336550" algn="just">
              <a:spcBef>
                <a:spcPts val="700"/>
              </a:spcBef>
              <a:buClrTx/>
              <a:buSzPct val="90000"/>
              <a:buFontTx/>
              <a:buNone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sz="2800" dirty="0" smtClean="0">
                <a:solidFill>
                  <a:srgbClr val="000000"/>
                </a:solidFill>
              </a:rPr>
              <a:t>	Обобщенная </a:t>
            </a:r>
            <a:r>
              <a:rPr lang="ru-RU" sz="2800" dirty="0">
                <a:solidFill>
                  <a:srgbClr val="000000"/>
                </a:solidFill>
              </a:rPr>
              <a:t>оценка этих и других </a:t>
            </a:r>
            <a:r>
              <a:rPr lang="ru-RU" sz="2800" u="sng" dirty="0">
                <a:solidFill>
                  <a:srgbClr val="000000"/>
                </a:solidFill>
              </a:rPr>
              <a:t>личностных результатов</a:t>
            </a:r>
            <a:r>
              <a:rPr lang="ru-RU" sz="2800" dirty="0">
                <a:solidFill>
                  <a:srgbClr val="000000"/>
                </a:solidFill>
              </a:rPr>
              <a:t> может осуществляться </a:t>
            </a:r>
            <a:r>
              <a:rPr lang="ru-RU" sz="2800" u="sng" dirty="0">
                <a:solidFill>
                  <a:srgbClr val="000000"/>
                </a:solidFill>
              </a:rPr>
              <a:t>в ходе мониторинговых </a:t>
            </a:r>
            <a:r>
              <a:rPr lang="ru-RU" sz="2800" u="sng" dirty="0" smtClean="0">
                <a:solidFill>
                  <a:srgbClr val="000000"/>
                </a:solidFill>
              </a:rPr>
              <a:t> исследований</a:t>
            </a:r>
            <a:r>
              <a:rPr lang="ru-RU" sz="28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857760"/>
            <a:ext cx="681038" cy="100013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  <a:solidFill>
            <a:srgbClr val="FFC000">
              <a:alpha val="71000"/>
            </a:srgbClr>
          </a:solidFill>
        </p:spPr>
        <p:txBody>
          <a:bodyPr/>
          <a:lstStyle/>
          <a:p>
            <a:r>
              <a:rPr lang="ru-RU" dirty="0" smtClean="0"/>
              <a:t>В помощь учителю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0" y="857232"/>
            <a:ext cx="5429288" cy="7752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 descr="C:\Users\Lenok\Desktop\ПРЕЗЕНТАЦИЯ\Система оценки\Матвеева Критер оценивание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857232"/>
            <a:ext cx="3865855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Галина Макаревич\Desktop\Матвеева_Тетр. для тренировки_1 кл._обложка_ИТОГ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1000109"/>
            <a:ext cx="4286248" cy="585789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0" y="142852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200" dirty="0" smtClean="0"/>
              <a:t>Выполняя задания, ученики научатся</a:t>
            </a:r>
            <a:endParaRPr lang="ru-RU" sz="4200" dirty="0"/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0" y="1000108"/>
            <a:ext cx="4857752" cy="5857892"/>
          </a:xfrm>
          <a:prstGeom prst="rect">
            <a:avLst/>
          </a:prstGeom>
          <a:solidFill>
            <a:srgbClr val="FF0000">
              <a:alpha val="25000"/>
            </a:srgbClr>
          </a:solidFill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</a:t>
            </a:r>
            <a:r>
              <a:rPr lang="ru-RU" sz="2400" dirty="0" smtClean="0"/>
              <a:t>Выделять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главное и второстепенное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Характеризовать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персонажа и оценивать его поведение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Подтверждать свой ответ цитатой из текста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400" dirty="0" smtClean="0"/>
              <a:t>4. Четко отвечать на вопросы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5. Устанавливать последовательность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событий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6. </a:t>
            </a:r>
            <a:r>
              <a:rPr lang="ru-RU" sz="2400" dirty="0" smtClean="0"/>
              <a:t>Выбирать ответ из предложенных вариантов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400" dirty="0" smtClean="0"/>
              <a:t>7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Дописывать предложение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400" dirty="0" smtClean="0"/>
              <a:t>8. Создавать небольшой текст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  <a:solidFill>
            <a:srgbClr val="FFC000">
              <a:alpha val="71000"/>
            </a:srgbClr>
          </a:solidFill>
        </p:spPr>
        <p:txBody>
          <a:bodyPr/>
          <a:lstStyle/>
          <a:p>
            <a:r>
              <a:rPr lang="ru-RU" dirty="0" err="1" smtClean="0"/>
              <a:t>Критериальное</a:t>
            </a:r>
            <a:r>
              <a:rPr lang="ru-RU" dirty="0" smtClean="0"/>
              <a:t> оценивание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714488"/>
            <a:ext cx="6357982" cy="4057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FFFF00"/>
            </a:gs>
            <a:gs pos="40000">
              <a:schemeClr val="bg1">
                <a:tint val="45000"/>
                <a:shade val="99000"/>
                <a:satMod val="350000"/>
              </a:schemeClr>
            </a:gs>
            <a:gs pos="100000">
              <a:schemeClr val="bg1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Галина Макаревич\Desktop\Матвеева_Тетр. для тренировки_1 кл._обложка_ИТОГ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760530">
            <a:off x="0" y="1643050"/>
            <a:ext cx="2635624" cy="3500438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928670"/>
            <a:ext cx="2696484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6" name="Picture 2" descr="C:\Users\Галина Макаревич\Desktop\Матвеева_Тетр. для тренировки_3 кл._обложка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14819">
            <a:off x="4527029" y="1029939"/>
            <a:ext cx="2571768" cy="3420653"/>
          </a:xfrm>
          <a:prstGeom prst="rect">
            <a:avLst/>
          </a:prstGeom>
          <a:noFill/>
        </p:spPr>
      </p:pic>
      <p:pic>
        <p:nvPicPr>
          <p:cNvPr id="98307" name="Picture 3" descr="C:\Users\Галина Макаревич\Desktop\Матвеева_Тетр. для тренировки_4 кл._обложка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664714">
            <a:off x="6384020" y="1864371"/>
            <a:ext cx="2643174" cy="3501862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6000768"/>
            <a:ext cx="9144000" cy="857232"/>
          </a:xfrm>
          <a:prstGeom prst="rect">
            <a:avLst/>
          </a:prstGeom>
          <a:solidFill>
            <a:srgbClr val="00B0F0">
              <a:alpha val="71000"/>
            </a:srgbClr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Подготовка  к  итоговой  аттестации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71480"/>
            <a:ext cx="9144000" cy="857256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3600" dirty="0" smtClean="0"/>
              <a:t>Формирование </a:t>
            </a:r>
            <a:r>
              <a:rPr lang="ru-RU" sz="3600" dirty="0" err="1" smtClean="0"/>
              <a:t>метапредметных</a:t>
            </a:r>
            <a:r>
              <a:rPr lang="ru-RU" sz="3600" dirty="0" smtClean="0"/>
              <a:t> умений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00174"/>
            <a:ext cx="9144000" cy="5545274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ru-RU" sz="2400" u="sng" dirty="0" smtClean="0"/>
              <a:t>ЛИЧНОСТНЫХ</a:t>
            </a:r>
            <a:r>
              <a:rPr lang="ru-RU" sz="2400" dirty="0" smtClean="0"/>
              <a:t>: формирование сознательного отношения к поиску знаний, самостоятельности и ответственности за каждый сделанный шаг.</a:t>
            </a:r>
          </a:p>
          <a:p>
            <a:pPr algn="just">
              <a:lnSpc>
                <a:spcPct val="150000"/>
              </a:lnSpc>
            </a:pPr>
            <a:r>
              <a:rPr lang="ru-RU" sz="2400" u="sng" dirty="0" smtClean="0"/>
              <a:t>ПОЗНАВАТЕЛЬНЫХ</a:t>
            </a:r>
            <a:r>
              <a:rPr lang="ru-RU" sz="2400" dirty="0" smtClean="0"/>
              <a:t>: открытие нового знания в текстах, знакомство с новой информацией.</a:t>
            </a:r>
          </a:p>
          <a:p>
            <a:pPr algn="just">
              <a:lnSpc>
                <a:spcPct val="150000"/>
              </a:lnSpc>
            </a:pPr>
            <a:r>
              <a:rPr lang="ru-RU" sz="2400" u="sng" dirty="0" smtClean="0"/>
              <a:t>РЕГУЛЯТИВНЫХ</a:t>
            </a:r>
            <a:r>
              <a:rPr lang="ru-RU" sz="2400" dirty="0" smtClean="0"/>
              <a:t>: контроль за выполнением каждого шага в работе, оценка собственных действий, сверка ответов.</a:t>
            </a:r>
          </a:p>
          <a:p>
            <a:pPr algn="just">
              <a:lnSpc>
                <a:spcPct val="150000"/>
              </a:lnSpc>
            </a:pPr>
            <a:r>
              <a:rPr lang="ru-RU" sz="2400" u="sng" dirty="0" smtClean="0"/>
              <a:t>КОММУНИКАТИВНЫХ</a:t>
            </a:r>
            <a:r>
              <a:rPr lang="ru-RU" sz="2400" dirty="0" smtClean="0"/>
              <a:t>: коллективное обсуждение выполненных заданий, выявление трудностей.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C:\Users\Галина Макаревич\Desktop\Страница сайта ВИТА-пресс_РАСПИСАНИЕ вебинаров.jpg"/>
          <p:cNvPicPr>
            <a:picLocks noChangeAspect="1" noChangeArrowheads="1"/>
          </p:cNvPicPr>
          <p:nvPr/>
        </p:nvPicPr>
        <p:blipFill>
          <a:blip r:embed="rId2">
            <a:lum bright="-11000" contrast="11000"/>
          </a:blip>
          <a:srcRect/>
          <a:stretch>
            <a:fillRect/>
          </a:stretch>
        </p:blipFill>
        <p:spPr bwMode="auto">
          <a:xfrm>
            <a:off x="-214346" y="214290"/>
            <a:ext cx="9314895" cy="607223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215206" y="3143248"/>
            <a:ext cx="1357322" cy="285752"/>
          </a:xfrm>
          <a:prstGeom prst="rect">
            <a:avLst/>
          </a:prstGeom>
          <a:solidFill>
            <a:srgbClr val="FFFF00">
              <a:alpha val="0"/>
            </a:srgbClr>
          </a:solidFill>
          <a:ln w="825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143504" y="2500306"/>
            <a:ext cx="1857388" cy="357190"/>
          </a:xfrm>
          <a:prstGeom prst="rect">
            <a:avLst/>
          </a:prstGeom>
          <a:solidFill>
            <a:srgbClr val="FF0000">
              <a:alpha val="0"/>
            </a:srgbClr>
          </a:solidFill>
          <a:ln w="825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9" name="Picture 65" descr="C:\Users\Галина Макаревич\Desktop\Страница сайта ВИТА-пресс.jpg"/>
          <p:cNvPicPr>
            <a:picLocks noChangeAspect="1" noChangeArrowheads="1"/>
          </p:cNvPicPr>
          <p:nvPr/>
        </p:nvPicPr>
        <p:blipFill>
          <a:blip r:embed="rId2">
            <a:lum bright="-13000" contrast="19000"/>
          </a:blip>
          <a:srcRect/>
          <a:stretch>
            <a:fillRect/>
          </a:stretch>
        </p:blipFill>
        <p:spPr bwMode="auto">
          <a:xfrm>
            <a:off x="-1" y="285728"/>
            <a:ext cx="9144001" cy="6143667"/>
          </a:xfrm>
          <a:prstGeom prst="rect">
            <a:avLst/>
          </a:prstGeom>
          <a:noFill/>
        </p:spPr>
      </p:pic>
      <p:sp>
        <p:nvSpPr>
          <p:cNvPr id="79" name="Прямоугольник 78"/>
          <p:cNvSpPr/>
          <p:nvPr/>
        </p:nvSpPr>
        <p:spPr>
          <a:xfrm>
            <a:off x="3143240" y="3571876"/>
            <a:ext cx="2714644" cy="500066"/>
          </a:xfrm>
          <a:prstGeom prst="rect">
            <a:avLst/>
          </a:prstGeom>
          <a:solidFill>
            <a:srgbClr val="FF0000">
              <a:alpha val="0"/>
            </a:srgbClr>
          </a:solidFill>
          <a:ln w="825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C:\Users\Галина Макаревич\Desktop\Страница сайта ВИТА-пресс_Вебинары по ЛИТ. ЧТ..jpg"/>
          <p:cNvPicPr>
            <a:picLocks noChangeAspect="1" noChangeArrowheads="1"/>
          </p:cNvPicPr>
          <p:nvPr/>
        </p:nvPicPr>
        <p:blipFill>
          <a:blip r:embed="rId2">
            <a:lum bright="-12000" contrast="11000"/>
          </a:blip>
          <a:srcRect/>
          <a:stretch>
            <a:fillRect/>
          </a:stretch>
        </p:blipFill>
        <p:spPr bwMode="auto">
          <a:xfrm>
            <a:off x="-428661" y="195378"/>
            <a:ext cx="10001321" cy="6324566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Галина Макаревич\Desktop\Учитель РО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17384"/>
            <a:ext cx="3214678" cy="328349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3078" name="Picture 6" descr="C:\Users\Галина Макаревич\Desktop\Учитель РО_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00165" y="0"/>
            <a:ext cx="4607715" cy="30718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3080" name="Picture 8" descr="C:\Users\Галина Макаревич\Desktop\Дети на контрольной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226" y="0"/>
            <a:ext cx="3837434" cy="30718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80892" y="3929066"/>
            <a:ext cx="3263108" cy="292893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19" name="Прямоугольник 18"/>
          <p:cNvSpPr/>
          <p:nvPr/>
        </p:nvSpPr>
        <p:spPr>
          <a:xfrm>
            <a:off x="3214678" y="3571876"/>
            <a:ext cx="2857520" cy="369332"/>
          </a:xfrm>
          <a:prstGeom prst="rect">
            <a:avLst/>
          </a:prstGeom>
          <a:solidFill>
            <a:srgbClr val="FF0000">
              <a:alpha val="34000"/>
            </a:srgbClr>
          </a:solidFill>
          <a:ln w="317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mtClean="0"/>
              <a:t>Наши  книги  –  Ваш  </a:t>
            </a:r>
            <a:r>
              <a:rPr lang="ru-RU" dirty="0" smtClean="0"/>
              <a:t>успех!</a:t>
            </a:r>
            <a:endParaRPr lang="ru-RU" dirty="0"/>
          </a:p>
        </p:txBody>
      </p:sp>
      <p:pic>
        <p:nvPicPr>
          <p:cNvPr id="20" name="Picture 4" descr="C:\Users\Галина Макаревич\Desktop\Вита Пресс.gif"/>
          <p:cNvPicPr>
            <a:picLocks noChangeAspect="1" noChangeArrowheads="1"/>
          </p:cNvPicPr>
          <p:nvPr/>
        </p:nvPicPr>
        <p:blipFill>
          <a:blip r:embed="rId6">
            <a:lum bright="-4000" contrast="4000"/>
          </a:blip>
          <a:srcRect/>
          <a:stretch>
            <a:fillRect/>
          </a:stretch>
        </p:blipFill>
        <p:spPr bwMode="auto">
          <a:xfrm>
            <a:off x="3214678" y="2822692"/>
            <a:ext cx="2850368" cy="749181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4429124" cy="4525963"/>
          </a:xfrm>
          <a:solidFill>
            <a:srgbClr val="92D050">
              <a:alpha val="78000"/>
            </a:srgbClr>
          </a:solidFill>
          <a:ln w="31750">
            <a:solidFill>
              <a:schemeClr val="tx1"/>
            </a:solidFill>
          </a:ln>
        </p:spPr>
        <p:txBody>
          <a:bodyPr/>
          <a:lstStyle/>
          <a:p>
            <a:pPr>
              <a:lnSpc>
                <a:spcPct val="150000"/>
              </a:lnSpc>
              <a:buNone/>
            </a:pPr>
            <a:r>
              <a:rPr lang="ru-RU" dirty="0" smtClean="0"/>
              <a:t>1. Солнечный  приятель </a:t>
            </a:r>
          </a:p>
          <a:p>
            <a:pPr>
              <a:lnSpc>
                <a:spcPct val="150000"/>
              </a:lnSpc>
              <a:buNone/>
            </a:pPr>
            <a:r>
              <a:rPr lang="ru-RU" dirty="0" smtClean="0"/>
              <a:t>2. Как щенок  </a:t>
            </a:r>
            <a:r>
              <a:rPr lang="ru-RU" dirty="0" err="1" smtClean="0"/>
              <a:t>Проня</a:t>
            </a:r>
            <a:endParaRPr lang="ru-RU" dirty="0" smtClean="0"/>
          </a:p>
          <a:p>
            <a:pPr>
              <a:lnSpc>
                <a:spcPct val="150000"/>
              </a:lnSpc>
              <a:buNone/>
            </a:pPr>
            <a:r>
              <a:rPr lang="ru-RU" dirty="0" smtClean="0"/>
              <a:t>	медведя  обидел</a:t>
            </a:r>
          </a:p>
          <a:p>
            <a:pPr>
              <a:lnSpc>
                <a:spcPct val="150000"/>
              </a:lnSpc>
              <a:buNone/>
            </a:pPr>
            <a:r>
              <a:rPr lang="ru-RU" dirty="0" smtClean="0"/>
              <a:t>3. Заботливый  Ёжик</a:t>
            </a:r>
          </a:p>
          <a:p>
            <a:pPr>
              <a:lnSpc>
                <a:spcPct val="150000"/>
              </a:lnSpc>
              <a:buNone/>
            </a:pPr>
            <a:r>
              <a:rPr lang="ru-RU" dirty="0" smtClean="0"/>
              <a:t>4. Странный человек</a:t>
            </a:r>
          </a:p>
          <a:p>
            <a:pPr>
              <a:lnSpc>
                <a:spcPct val="150000"/>
              </a:lnSpc>
              <a:buNone/>
            </a:pPr>
            <a:endParaRPr lang="ru-RU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4429124" y="1643050"/>
            <a:ext cx="4714876" cy="450059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Оттенки  настроения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Законы  общения: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такт  и  вежливость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Что такое «чуткость»?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4. Кто такой «чудак»?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0" y="1000108"/>
            <a:ext cx="4429124" cy="6429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3200" dirty="0" smtClean="0"/>
              <a:t>Тема  занятия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4429124" y="1000108"/>
            <a:ext cx="4714876" cy="642941"/>
          </a:xfrm>
          <a:prstGeom prst="rect">
            <a:avLst/>
          </a:prstGeom>
          <a:solidFill>
            <a:srgbClr val="FFC000">
              <a:alpha val="79000"/>
            </a:srgb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Образы</a:t>
            </a:r>
            <a:r>
              <a:rPr kumimoji="0" lang="ru-RU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героев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4285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/>
              <a:t>Выполняя задания, ученики  проанализируют</a:t>
            </a:r>
            <a:endParaRPr lang="ru-RU" sz="3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4071942"/>
            <a:ext cx="9144000" cy="92869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1643050"/>
            <a:ext cx="9144000" cy="92869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Галина Макаревич\Desktop\Матвеева_Тетр. для тренировки_1 кл._с. 3_ИТОГ.bmp"/>
          <p:cNvPicPr>
            <a:picLocks noChangeAspect="1" noChangeArrowheads="1"/>
          </p:cNvPicPr>
          <p:nvPr/>
        </p:nvPicPr>
        <p:blipFill>
          <a:blip r:embed="rId2">
            <a:lum bright="-5000" contrast="7000"/>
          </a:blip>
          <a:srcRect/>
          <a:stretch>
            <a:fillRect/>
          </a:stretch>
        </p:blipFill>
        <p:spPr bwMode="auto">
          <a:xfrm>
            <a:off x="674843" y="357166"/>
            <a:ext cx="7897685" cy="6223539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Галина Макаревич\Desktop\Матвеева_Тетр. для тренировки_1 кл._с. 3_ИТОГ.bmp"/>
          <p:cNvPicPr>
            <a:picLocks noChangeAspect="1" noChangeArrowheads="1"/>
          </p:cNvPicPr>
          <p:nvPr/>
        </p:nvPicPr>
        <p:blipFill>
          <a:blip r:embed="rId2">
            <a:lum bright="-5000" contrast="7000"/>
          </a:blip>
          <a:srcRect/>
          <a:stretch>
            <a:fillRect/>
          </a:stretch>
        </p:blipFill>
        <p:spPr bwMode="auto">
          <a:xfrm>
            <a:off x="674843" y="357166"/>
            <a:ext cx="7897685" cy="622353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429124" y="928670"/>
            <a:ext cx="3786214" cy="428628"/>
          </a:xfrm>
          <a:prstGeom prst="rect">
            <a:avLst/>
          </a:prstGeom>
          <a:solidFill>
            <a:srgbClr val="92D05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500826" y="2571744"/>
            <a:ext cx="1285884" cy="357190"/>
          </a:xfrm>
          <a:prstGeom prst="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857488" y="4500570"/>
            <a:ext cx="2071702" cy="357190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928794" y="5643578"/>
            <a:ext cx="3286148" cy="500066"/>
          </a:xfrm>
          <a:prstGeom prst="rect">
            <a:avLst/>
          </a:prstGeom>
          <a:solidFill>
            <a:srgbClr val="FF0000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Справедливость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1756</TotalTime>
  <Words>1530</Words>
  <Application>Microsoft Office PowerPoint</Application>
  <PresentationFormat>Экран (4:3)</PresentationFormat>
  <Paragraphs>351</Paragraphs>
  <Slides>67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67</vt:i4>
      </vt:variant>
    </vt:vector>
  </HeadingPairs>
  <TitlesOfParts>
    <vt:vector size="77" baseType="lpstr">
      <vt:lpstr>Тема Office</vt:lpstr>
      <vt:lpstr>Городская</vt:lpstr>
      <vt:lpstr>Справедливость</vt:lpstr>
      <vt:lpstr>Официальная</vt:lpstr>
      <vt:lpstr>1_Городская</vt:lpstr>
      <vt:lpstr>2_Городская</vt:lpstr>
      <vt:lpstr>Поток</vt:lpstr>
      <vt:lpstr>Изящная</vt:lpstr>
      <vt:lpstr>1_Справедливость</vt:lpstr>
      <vt:lpstr>Солнцестояние</vt:lpstr>
      <vt:lpstr>                  Система оценки  планируемых результатов обучения младших школьников.  Подготовка к итоговой аттестации  </vt:lpstr>
      <vt:lpstr>Слайд 2</vt:lpstr>
      <vt:lpstr>Тетради для тренировки и самопроверки</vt:lpstr>
      <vt:lpstr>Структура  занятия</vt:lpstr>
      <vt:lpstr>Слайд 5</vt:lpstr>
      <vt:lpstr>Слайд 6</vt:lpstr>
      <vt:lpstr>Слайд 7</vt:lpstr>
      <vt:lpstr>Слайд 8</vt:lpstr>
      <vt:lpstr>Слайд 9</vt:lpstr>
      <vt:lpstr>Зачем нужны солнечные зайчики?</vt:lpstr>
      <vt:lpstr>Слайд 11</vt:lpstr>
      <vt:lpstr>Слайд 12</vt:lpstr>
      <vt:lpstr>Слайд 13</vt:lpstr>
      <vt:lpstr>Слайд 14</vt:lpstr>
      <vt:lpstr>Слайд 15</vt:lpstr>
      <vt:lpstr>Слайд 16</vt:lpstr>
      <vt:lpstr>Вариант ответа</vt:lpstr>
      <vt:lpstr>Слайд 18</vt:lpstr>
      <vt:lpstr>Слайд 19</vt:lpstr>
      <vt:lpstr>                              Учиться  оценивать  себя –                                                           это важно!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 Козлов С.Г. Как Ёжик ходил встречать рассвет </vt:lpstr>
      <vt:lpstr>10 задание</vt:lpstr>
      <vt:lpstr> Козлов С.Г. Как Ёжик ходил встречать рассвет </vt:lpstr>
      <vt:lpstr> Продолжение сказки  «Как Ёжик ходил встречать рассвет» </vt:lpstr>
      <vt:lpstr>10 задание.  Критерии оценки</vt:lpstr>
      <vt:lpstr>Задание 10</vt:lpstr>
      <vt:lpstr> Результаты проверочной работы № 4 по литературному чтению во  2 кл. </vt:lpstr>
      <vt:lpstr>Оценка проверочной работы</vt:lpstr>
      <vt:lpstr>В помощь учителю</vt:lpstr>
      <vt:lpstr>Оценивание – действенное средство, повышающее эффективность обучения.</vt:lpstr>
      <vt:lpstr>Учебная деятельность </vt:lpstr>
      <vt:lpstr>Структура  УД</vt:lpstr>
      <vt:lpstr>Требования к уроку  в системно-деятельностном походе</vt:lpstr>
      <vt:lpstr>Слайд 42</vt:lpstr>
      <vt:lpstr>Слайд 43</vt:lpstr>
      <vt:lpstr>Слайд 44</vt:lpstr>
      <vt:lpstr>Цель современного образования</vt:lpstr>
      <vt:lpstr>  Задача  современной школы –  </vt:lpstr>
      <vt:lpstr>Слайд 47</vt:lpstr>
      <vt:lpstr>Особенности  познавательных  УУД</vt:lpstr>
      <vt:lpstr>Общеучебные универсальные действия</vt:lpstr>
      <vt:lpstr>В помощь учителю</vt:lpstr>
      <vt:lpstr>Слайд 51</vt:lpstr>
      <vt:lpstr>Ответы  детей</vt:lpstr>
      <vt:lpstr>Кривин Ф.Д.  Мечта</vt:lpstr>
      <vt:lpstr>Слайд 54</vt:lpstr>
      <vt:lpstr>Планируемые результаты</vt:lpstr>
      <vt:lpstr>Планируемые результаты</vt:lpstr>
      <vt:lpstr>Слайд 57</vt:lpstr>
      <vt:lpstr>Слайд 58</vt:lpstr>
      <vt:lpstr>В помощь учителю</vt:lpstr>
      <vt:lpstr>Критериальное оценивание</vt:lpstr>
      <vt:lpstr>Слайд 61</vt:lpstr>
      <vt:lpstr>Слайд 62</vt:lpstr>
      <vt:lpstr>Формирование метапредметных умений</vt:lpstr>
      <vt:lpstr>Слайд 64</vt:lpstr>
      <vt:lpstr>Слайд 65</vt:lpstr>
      <vt:lpstr>Слайд 66</vt:lpstr>
      <vt:lpstr>Слайд 67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Система оценки планируемых результатов на примере «Литературного чтения»</dc:title>
  <dc:creator>Галина Макаревич</dc:creator>
  <cp:lastModifiedBy>Галина Макаревич</cp:lastModifiedBy>
  <cp:revision>192</cp:revision>
  <dcterms:created xsi:type="dcterms:W3CDTF">2014-10-02T10:13:41Z</dcterms:created>
  <dcterms:modified xsi:type="dcterms:W3CDTF">2014-12-09T14:59:14Z</dcterms:modified>
</cp:coreProperties>
</file>