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8" r:id="rId3"/>
    <p:sldId id="259" r:id="rId4"/>
    <p:sldId id="264" r:id="rId5"/>
    <p:sldId id="260" r:id="rId6"/>
    <p:sldId id="277" r:id="rId7"/>
    <p:sldId id="262" r:id="rId8"/>
    <p:sldId id="289" r:id="rId9"/>
    <p:sldId id="278" r:id="rId10"/>
    <p:sldId id="265" r:id="rId11"/>
    <p:sldId id="266" r:id="rId12"/>
    <p:sldId id="279" r:id="rId13"/>
    <p:sldId id="268" r:id="rId14"/>
    <p:sldId id="269" r:id="rId15"/>
    <p:sldId id="274" r:id="rId16"/>
    <p:sldId id="280" r:id="rId17"/>
    <p:sldId id="291" r:id="rId18"/>
    <p:sldId id="272" r:id="rId19"/>
    <p:sldId id="271" r:id="rId20"/>
    <p:sldId id="281" r:id="rId21"/>
    <p:sldId id="287" r:id="rId22"/>
    <p:sldId id="28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00"/>
    <a:srgbClr val="FFFF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 varScale="1">
        <p:scale>
          <a:sx n="107" d="100"/>
          <a:sy n="10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49DB3A-4F38-4AC0-BE41-871A8E7348DE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D264E5-64FC-4E89-B6B9-9B79D8E62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94FC10-81CB-4C8A-B282-2A749EB0094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91000"/>
            <a:ext cx="6400800" cy="1066800"/>
          </a:xfrm>
          <a:noFill/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rgbClr val="ECD8EC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6858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4B63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B9C781-2E28-4A17-B02A-05D2AD28352A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315D-3C9D-45DC-B38A-0242B440D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0423C-DA7B-472C-8972-EDEF8EC0532A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92D24-157B-4290-85C1-ED2953CF5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A3EE6-3DCE-4F6A-974E-C1DB33B85721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AAA1-7709-4009-98CD-68C51108E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35038-08FE-48BE-B1F8-4C0D17F47FDE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B653-749E-4470-813D-5D683574F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0ED1-A69E-4670-8DED-B741929B5962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F3E11-EB2B-48B5-9A7F-548ABCF3D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A5122-DFD2-4562-8693-159294888C4F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33016-FC7B-44A3-BE86-A0335737B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3A1D-2FCA-4DEA-BDA8-C898EF15CC5D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3809-FE50-4F42-8910-25DA7576C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0133-04D2-41EF-9CB3-A68E49159494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8ACD-F093-41CB-9906-3144B1968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E1730-D5E3-4EAB-A863-E35B968B815E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629E-C586-4FD9-BA65-3D4AF2830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58F1-26F9-469F-BEE1-3AA1EE07A593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036E-E18A-4BA0-B452-D0F7E15E2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E1EC7-2E92-4D94-94FE-8144AFF0C000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254A-4729-4B69-B809-EAE18804A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87057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C9D3CB-F182-4C39-91FA-CA76B01C3C8B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93F295-681A-4772-BFE1-1D58E00AA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3E5F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B632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E8C3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E8C3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E8C3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E8C3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los.kiev.ua/img/bigimages/bibl.jpg" TargetMode="External"/><Relationship Id="rId13" Type="http://schemas.openxmlformats.org/officeDocument/2006/relationships/hyperlink" Target="http://istorya.ru/imagens/izdelia/forma/old-rus-school.jpg" TargetMode="External"/><Relationship Id="rId18" Type="http://schemas.openxmlformats.org/officeDocument/2006/relationships/hyperlink" Target="http://radikal-foto.ru/fp/2c5fe862b02f48c3aec75f5a82a0577c" TargetMode="External"/><Relationship Id="rId3" Type="http://schemas.openxmlformats.org/officeDocument/2006/relationships/hyperlink" Target="http://www.mos-ikona.ru/database/89767574.jpg" TargetMode="External"/><Relationship Id="rId21" Type="http://schemas.openxmlformats.org/officeDocument/2006/relationships/hyperlink" Target="http://f1.foto.rambler.ru/preview/r/500x273/4bbc5d08-ccb1-4b45-ee6d-4d2d3cc64a48/%D0%B1%D0%B5%D1%80%D0%B5%D1%81%D1%82%D0%B0.gif" TargetMode="External"/><Relationship Id="rId7" Type="http://schemas.openxmlformats.org/officeDocument/2006/relationships/hyperlink" Target="http://inc.kursknet.ru/baptru.jpg" TargetMode="External"/><Relationship Id="rId12" Type="http://schemas.openxmlformats.org/officeDocument/2006/relationships/hyperlink" Target="http://evolutsia.com/images/stories/a/5/1/14/5.jpg" TargetMode="External"/><Relationship Id="rId17" Type="http://schemas.openxmlformats.org/officeDocument/2006/relationships/hyperlink" Target="http://radikal-foto.ru/fp/61f8c33855014b6fbc8478257e7c07a4" TargetMode="External"/><Relationship Id="rId25" Type="http://schemas.openxmlformats.org/officeDocument/2006/relationships/hyperlink" Target="http://upload.wikimedia.org/wikipedia/commons/thumb/3/32/Decalogue_parchment_by_Jekuthiel_Sofer_1768.jpg/250px-Decalogue_parchment_by_Jekuthiel_Sofer_1768.jpg" TargetMode="External"/><Relationship Id="rId2" Type="http://schemas.openxmlformats.org/officeDocument/2006/relationships/hyperlink" Target="http://smi2.ru/data/fckuploads/maltar_21.jpg" TargetMode="External"/><Relationship Id="rId16" Type="http://schemas.openxmlformats.org/officeDocument/2006/relationships/hyperlink" Target="http://radikal-foto.ru/fp/03cf237abc5b46f985b7e0ecf38cd6fe" TargetMode="External"/><Relationship Id="rId20" Type="http://schemas.openxmlformats.org/officeDocument/2006/relationships/hyperlink" Target="http://www.nnre.ru/jazykoznanie/anatomija_terminov_400_slovoobrazovatelnyh_yelementov_iz_latyni_i_grecheskogo/i_001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900igr.net/datai/istorija/Vladimir/0020-016-Knjaz-Vladimir-s-druzhinoj.jpg" TargetMode="External"/><Relationship Id="rId11" Type="http://schemas.openxmlformats.org/officeDocument/2006/relationships/hyperlink" Target="http://upload.wikimedia.org/wikipedia/ru/4/46/%D0%9F%D0%BE%D0%B7%D0%B4%D0%BD%D1%8F%D1%8F_%D0%B3%D0%BB%D0%B0%D0%B3%D0%BE%D0%BB%D0%B8%D1%86%D0%B0.gif" TargetMode="External"/><Relationship Id="rId24" Type="http://schemas.openxmlformats.org/officeDocument/2006/relationships/hyperlink" Target="http://ts2.mm.bing.net/th?id=H.4604781666764085&amp;pid=1.7" TargetMode="External"/><Relationship Id="rId5" Type="http://schemas.openxmlformats.org/officeDocument/2006/relationships/hyperlink" Target="http://www.old-pskov.ru/letopis/knyaz_vl.jpg" TargetMode="External"/><Relationship Id="rId15" Type="http://schemas.openxmlformats.org/officeDocument/2006/relationships/hyperlink" Target="http://radikal-foto.ru/fp/31fbbc4aca544a6c9fefba6b711d0e0c" TargetMode="External"/><Relationship Id="rId23" Type="http://schemas.openxmlformats.org/officeDocument/2006/relationships/hyperlink" Target="http://www.wexphotographic.com/blog/wp-content/uploads/2010/10/Texture-Old-Parchment-e1287582423676.jpg" TargetMode="External"/><Relationship Id="rId10" Type="http://schemas.openxmlformats.org/officeDocument/2006/relationships/hyperlink" Target="http://knau.kharkov.ua/uploads/posts/2012-08/1346098133_6b.jpg" TargetMode="External"/><Relationship Id="rId19" Type="http://schemas.openxmlformats.org/officeDocument/2006/relationships/hyperlink" Target="http://aria-art.ru/0/P/Pjotr%20I/239.jpg" TargetMode="External"/><Relationship Id="rId4" Type="http://schemas.openxmlformats.org/officeDocument/2006/relationships/hyperlink" Target="http://s41.radikal.ru/i091/1005/95/2007bbea293c.jpg" TargetMode="External"/><Relationship Id="rId9" Type="http://schemas.openxmlformats.org/officeDocument/2006/relationships/hyperlink" Target="http://knau.kharkov.ua/uploads/posts/2012-08/1346098137_3b.jpg" TargetMode="External"/><Relationship Id="rId14" Type="http://schemas.openxmlformats.org/officeDocument/2006/relationships/hyperlink" Target="http://lingvostranovedcheskiy.academic.ru/pictures/lingvostranovedcheskiy/234-340_(242-348)_img_104.jpg" TargetMode="External"/><Relationship Id="rId22" Type="http://schemas.openxmlformats.org/officeDocument/2006/relationships/hyperlink" Target="http://ludota.ru/wp-content/uploads/2012/05/pisala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sschool8.narod.ru/Rukopis/07_5g.jpg" TargetMode="External"/><Relationship Id="rId13" Type="http://schemas.openxmlformats.org/officeDocument/2006/relationships/hyperlink" Target="http://festival.1september.ru/articles/508290/img9.jpg" TargetMode="External"/><Relationship Id="rId3" Type="http://schemas.openxmlformats.org/officeDocument/2006/relationships/hyperlink" Target="http://redkayakniga.ru/news/item/f00/s00/n0000052/pic/000022.jpg" TargetMode="External"/><Relationship Id="rId7" Type="http://schemas.openxmlformats.org/officeDocument/2006/relationships/hyperlink" Target="http://www.novgorod.ru/images/517.gif" TargetMode="External"/><Relationship Id="rId12" Type="http://schemas.openxmlformats.org/officeDocument/2006/relationships/hyperlink" Target="http://900igr.net/datai/istorija/Pervye-knigi/0016-023-Sozdanie-pervoj-pechatnoj-knigi.png" TargetMode="External"/><Relationship Id="rId2" Type="http://schemas.openxmlformats.org/officeDocument/2006/relationships/hyperlink" Target="http://proznanie.ru/photo/image129509716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ramola.info/sites/default/files/any_images/-5.jpg" TargetMode="External"/><Relationship Id="rId11" Type="http://schemas.openxmlformats.org/officeDocument/2006/relationships/hyperlink" Target="http://i1.poltava.pl.ua/news/31/3051/content/ivan_fedorov-fedorovich.jpg" TargetMode="External"/><Relationship Id="rId5" Type="http://schemas.openxmlformats.org/officeDocument/2006/relationships/hyperlink" Target="http://redkayakniga.ru/news/item/f00/s00/n0000052/pic/000021.jpg" TargetMode="External"/><Relationship Id="rId10" Type="http://schemas.openxmlformats.org/officeDocument/2006/relationships/hyperlink" Target="http://countrymoscow.ru/images/2/Pamyatniki/Fedorovy/1.jpg" TargetMode="External"/><Relationship Id="rId4" Type="http://schemas.openxmlformats.org/officeDocument/2006/relationships/hyperlink" Target="http://redkayakniga.ru/news/item/f00/s00/n0000052/pic/000020.jpg" TargetMode="External"/><Relationship Id="rId9" Type="http://schemas.openxmlformats.org/officeDocument/2006/relationships/hyperlink" Target="http://artofwar.ru/img/k/kamenew_anatolij_iwanowich/prichinypriwedshiedworjanstwokkrahu/prichinypriwedshiedworjanstwokkrahu-1.jpg" TargetMode="External"/><Relationship Id="rId14" Type="http://schemas.openxmlformats.org/officeDocument/2006/relationships/hyperlink" Target="http://content.foto.mail.ru/bk/owlet_ann/priroda_letom/i-38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003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 мая</a:t>
            </a:r>
            <a:endParaRPr lang="ru-RU" sz="1003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05000" y="1371600"/>
            <a:ext cx="54864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6" descr="C:\Documents and Settings\Admin\Рабочий стол\Слав. письменность\Рисунок11.png"/>
          <p:cNvPicPr>
            <a:picLocks noChangeAspect="1" noChangeArrowheads="1"/>
          </p:cNvPicPr>
          <p:nvPr/>
        </p:nvPicPr>
        <p:blipFill>
          <a:blip r:embed="rId2" cstate="print"/>
          <a:srcRect l="16267" r="16235"/>
          <a:stretch>
            <a:fillRect/>
          </a:stretch>
        </p:blipFill>
        <p:spPr bwMode="auto">
          <a:xfrm>
            <a:off x="533400" y="1524000"/>
            <a:ext cx="7848600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q2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514600" y="1600200"/>
            <a:ext cx="39655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Алфавит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q2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648200" y="1676400"/>
            <a:ext cx="3998913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1905000"/>
            <a:ext cx="24384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Царь   Пётр   </a:t>
            </a:r>
            <a:r>
              <a:rPr lang="en-US" sz="24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ru-RU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791200" y="51816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477000" y="5181600"/>
            <a:ext cx="4572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29200" y="55626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15000" y="55626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086600" y="28194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20000" y="5486400"/>
            <a:ext cx="8382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27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ramond" pitchFamily="18" charset="0"/>
              </a:rPr>
              <a:t>Й</a:t>
            </a:r>
            <a:r>
              <a:rPr lang="ru-RU" sz="2000" b="1" dirty="0">
                <a:latin typeface="Garamond" pitchFamily="18" charset="0"/>
              </a:rPr>
              <a:t>   </a:t>
            </a:r>
            <a:r>
              <a:rPr lang="ru-RU" sz="2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aramond" pitchFamily="18" charset="0"/>
              </a:rPr>
              <a:t>Ё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924800" y="39624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086600" y="5181600"/>
            <a:ext cx="4572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848600" y="5181600"/>
            <a:ext cx="5334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1" name="Содержимое 16" descr="39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>
          <a:xfrm>
            <a:off x="1066800" y="2362200"/>
            <a:ext cx="2438400" cy="3732213"/>
          </a:xfrm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Изменения в алфавите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6" descr="q2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648200" y="1676400"/>
            <a:ext cx="3998913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29200" y="3276600"/>
            <a:ext cx="3048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553200" y="5562600"/>
            <a:ext cx="3048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477000" y="48006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239000" y="5562600"/>
            <a:ext cx="3048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001000" y="4724400"/>
            <a:ext cx="3048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5-конечная звезда 27"/>
          <p:cNvSpPr/>
          <p:nvPr/>
        </p:nvSpPr>
        <p:spPr>
          <a:xfrm>
            <a:off x="685800" y="1600200"/>
            <a:ext cx="1295400" cy="12192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bliqueBottom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52600" y="1600200"/>
            <a:ext cx="23622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ln w="3175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Указ  Народного  Комитета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ln w="3175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1918 года</a:t>
            </a:r>
            <a:endParaRPr lang="ru-RU" sz="2400" dirty="0">
              <a:ln w="31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Изменения в алфавите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0" y="5486400"/>
            <a:ext cx="8382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ramond" pitchFamily="18" charset="0"/>
              </a:rPr>
              <a:t>Й</a:t>
            </a:r>
            <a:r>
              <a:rPr lang="ru-RU" b="1" dirty="0">
                <a:latin typeface="Garamond" pitchFamily="18" charset="0"/>
              </a:rPr>
              <a:t>   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latin typeface="Garamond" pitchFamily="18" charset="0"/>
              </a:rPr>
              <a:t>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Русский алфавит</a:t>
            </a:r>
          </a:p>
        </p:txBody>
      </p:sp>
      <p:pic>
        <p:nvPicPr>
          <p:cNvPr id="2052" name="Picture 4" descr="C:\Documents and Settings\Admin\Рабочий стол\Слав. письменность\1\На конкурс\i_001.pn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9400" y="1524000"/>
            <a:ext cx="3581400" cy="4958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C:\Documents and Settings\Admin\Рабочий стол\Слав. письменность\40 береста.gif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381000" y="2057400"/>
            <a:ext cx="44656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 descr="C:\Documents and Settings\Admin\Рабочий стол\Слав. письменность\41 pisala.jp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5105400" y="2057400"/>
            <a:ext cx="36639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Берестяные грамоты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43000" y="1524000"/>
            <a:ext cx="16002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Береста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62600" y="1524000"/>
            <a:ext cx="13716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Писало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72200" y="1447800"/>
            <a:ext cx="304800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baseline="300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´</a:t>
            </a:r>
            <a:endParaRPr lang="ru-RU" sz="40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C:\Documents and Settings\Admin\Рабочий стол\Слав. письменность\47 пергамент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838200" y="1676400"/>
            <a:ext cx="16176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C:\Documents and Settings\Admin\Рабочий стол\Слав. письменность\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514600"/>
            <a:ext cx="3619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C:\Documents and Settings\Admin\Рабочий стол\Слав. письменность\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514600"/>
            <a:ext cx="30480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Пергамент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Слав. письменность\56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590800" y="1600200"/>
            <a:ext cx="16668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Documents and Settings\Admin\Рабочий стол\Слав. письменность\54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62000" y="4114800"/>
            <a:ext cx="16668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Documents and Settings\Admin\Рабочий стол\Слав. письменность\55.jpg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819400" y="4191000"/>
            <a:ext cx="16716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Содержимое 11" descr="58.jpg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>
          <a:xfrm>
            <a:off x="5257800" y="1981200"/>
            <a:ext cx="3165475" cy="4575175"/>
          </a:xfrm>
        </p:spPr>
      </p:pic>
      <p:pic>
        <p:nvPicPr>
          <p:cNvPr id="22534" name="Picture 7" descr="C:\Documents and Settings\Admin\Рабочий стол\Слав. письменность\61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533400" y="1600200"/>
            <a:ext cx="16605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Буквицы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Старинные книги</a:t>
            </a:r>
          </a:p>
        </p:txBody>
      </p:sp>
      <p:pic>
        <p:nvPicPr>
          <p:cNvPr id="23555" name="Содержимое 4" descr="517.gif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>
          <a:xfrm>
            <a:off x="4724400" y="2057400"/>
            <a:ext cx="2895600" cy="3908425"/>
          </a:xfrm>
        </p:spPr>
      </p:pic>
      <p:pic>
        <p:nvPicPr>
          <p:cNvPr id="23556" name="Содержимое 5" descr="07_5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676400"/>
            <a:ext cx="2457450" cy="360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1676400"/>
            <a:ext cx="1524000" cy="1200329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   Первый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печатный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   станок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2362200"/>
            <a:ext cx="25908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 Книга  «Апостол»</a:t>
            </a:r>
          </a:p>
        </p:txBody>
      </p:sp>
      <p:pic>
        <p:nvPicPr>
          <p:cNvPr id="23557" name="Содержимое 9" descr="67-Sozdanie-pervoj-pechatnoj-knig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2971800"/>
            <a:ext cx="1981200" cy="2835275"/>
          </a:xfrm>
          <a:ln>
            <a:solidFill>
              <a:srgbClr val="008000"/>
            </a:solidFill>
          </a:ln>
        </p:spPr>
      </p:pic>
      <p:pic>
        <p:nvPicPr>
          <p:cNvPr id="23558" name="Picture 7" descr="C:\Documents and Settings\Admin\Рабочий стол\Слав. письменность\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971800"/>
            <a:ext cx="4752975" cy="2819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Первые печатные книги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00400" y="2209800"/>
            <a:ext cx="24840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Россия. Москва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1981200"/>
            <a:ext cx="25908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635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 Украина. Львов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2286000"/>
            <a:ext cx="2556000" cy="83099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 Издательский знак </a:t>
            </a:r>
          </a:p>
        </p:txBody>
      </p:sp>
      <p:pic>
        <p:nvPicPr>
          <p:cNvPr id="21513" name="Picture 9" descr="C:\Documents and Settings\Admin\Рабочий стол\Слав. письменность\63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lum contrast="20000"/>
          </a:blip>
          <a:srcRect/>
          <a:stretch>
            <a:fillRect/>
          </a:stretch>
        </p:blipFill>
        <p:spPr bwMode="auto">
          <a:xfrm>
            <a:off x="381000" y="3200400"/>
            <a:ext cx="2575940" cy="3219436"/>
          </a:xfrm>
          <a:prstGeom prst="rect">
            <a:avLst/>
          </a:prstGeom>
          <a:noFill/>
        </p:spPr>
      </p:pic>
      <p:pic>
        <p:nvPicPr>
          <p:cNvPr id="22535" name="Содержимое 13" descr="66 ivan_fedorov-fedorovich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2438400"/>
            <a:ext cx="2598738" cy="4000500"/>
          </a:xfrm>
        </p:spPr>
      </p:pic>
      <p:pic>
        <p:nvPicPr>
          <p:cNvPr id="22536" name="Picture 10" descr="C:\Documents and Settings\Admin\Рабочий стол\Слав. письменность\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743200"/>
            <a:ext cx="2503488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Иван Фёдоров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Кирилл и Мефодий</a:t>
            </a:r>
          </a:p>
        </p:txBody>
      </p:sp>
      <p:pic>
        <p:nvPicPr>
          <p:cNvPr id="7171" name="Содержимое 3" descr="maltar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752600"/>
            <a:ext cx="5057775" cy="3802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Рабочий стол\Слав. письменность\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362200" y="51816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24 мая</a:t>
            </a:r>
            <a:endParaRPr lang="ru-RU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6628" name="Picture 6" descr="C:\Documents and Settings\Admin\Рабочий стол\Слав. письменность\Рисунок11.png"/>
          <p:cNvPicPr>
            <a:picLocks noChangeAspect="1" noChangeArrowheads="1"/>
          </p:cNvPicPr>
          <p:nvPr/>
        </p:nvPicPr>
        <p:blipFill>
          <a:blip r:embed="rId3" cstate="print"/>
          <a:srcRect l="16267" r="16235"/>
          <a:stretch>
            <a:fillRect/>
          </a:stretch>
        </p:blipFill>
        <p:spPr bwMode="auto">
          <a:xfrm>
            <a:off x="381000" y="304800"/>
            <a:ext cx="8305800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8305800" cy="6186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u="sng" dirty="0">
                <a:latin typeface="Arial" pitchFamily="34" charset="0"/>
                <a:cs typeface="Arial" pitchFamily="34" charset="0"/>
              </a:rPr>
              <a:t>Источники</a:t>
            </a: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Святые Кирилл и Мефодий. </a:t>
            </a:r>
            <a:r>
              <a:rPr lang="en-US" sz="1200" dirty="0">
                <a:latin typeface="Arial" pitchFamily="34" charset="0"/>
                <a:cs typeface="Arial" pitchFamily="34" charset="0"/>
                <a:hlinkClick r:id="rId2"/>
              </a:rPr>
              <a:t>http://smi2.ru/data/fckuploads/maltar_21.jpg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Святые Кирилл и Мефодий. Икона.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3"/>
              </a:rPr>
              <a:t>http://www.mos-ikona.ru/database/89767574.jpg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Святые Кирилл и Мефодий. Икона.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4"/>
              </a:rPr>
              <a:t>http://s41.radikal.ru/i091/1005/95/2007bbea293c.jpg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Князь Владимир. </a:t>
            </a:r>
            <a:r>
              <a:rPr lang="en-US" sz="1200" dirty="0">
                <a:latin typeface="Arial" pitchFamily="34" charset="0"/>
                <a:cs typeface="Arial" pitchFamily="34" charset="0"/>
                <a:hlinkClick r:id="rId5"/>
              </a:rPr>
              <a:t>http://www.old-pskov.ru/letopis/knyaz_vl.jpg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Князь Владимир и дружина.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6"/>
              </a:rPr>
              <a:t>http://900igr.net/datai/istorija/Vladimir/0020-016-Knjaz-Vladimir-s-druzhinoj.jpg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Крещение на Днепре.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7"/>
              </a:rPr>
              <a:t>http://inc.kursknet.ru/baptru.jpg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Библия.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8"/>
              </a:rPr>
              <a:t>http://www.gelos.kiev.ua/img/bigimages/bibl.jpg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Остромирово Евангелие.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9"/>
              </a:rPr>
              <a:t>http://knau.kharkov.ua/uploads/posts/2012-08/1346098137_3b.jpg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Остромирово Евангелие. 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10"/>
              </a:rPr>
              <a:t>http://knau.kharkov.ua/uploads/posts/2012-08/1346098133_6b.jpg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 err="1">
                <a:latin typeface="Arial" pitchFamily="34" charset="0"/>
                <a:cs typeface="Arial" pitchFamily="34" charset="0"/>
              </a:rPr>
              <a:t>Глаголица.</a:t>
            </a:r>
            <a:r>
              <a:rPr lang="ru-RU" sz="1200" u="sng" dirty="0" err="1">
                <a:latin typeface="Arial" pitchFamily="34" charset="0"/>
                <a:cs typeface="Arial" pitchFamily="34" charset="0"/>
                <a:hlinkClick r:id="rId11"/>
              </a:rPr>
              <a:t>http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11"/>
              </a:rPr>
              <a:t>://</a:t>
            </a:r>
            <a:r>
              <a:rPr lang="ru-RU" sz="1200" u="sng" dirty="0" err="1">
                <a:latin typeface="Arial" pitchFamily="34" charset="0"/>
                <a:cs typeface="Arial" pitchFamily="34" charset="0"/>
                <a:hlinkClick r:id="rId11"/>
              </a:rPr>
              <a:t>upload.wikimedia.org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11"/>
              </a:rPr>
              <a:t>/</a:t>
            </a:r>
            <a:r>
              <a:rPr lang="ru-RU" sz="1200" u="sng" dirty="0" err="1">
                <a:latin typeface="Arial" pitchFamily="34" charset="0"/>
                <a:cs typeface="Arial" pitchFamily="34" charset="0"/>
                <a:hlinkClick r:id="rId11"/>
              </a:rPr>
              <a:t>wikipedia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11"/>
              </a:rPr>
              <a:t>/</a:t>
            </a:r>
            <a:r>
              <a:rPr lang="ru-RU" sz="1200" u="sng" dirty="0" err="1">
                <a:latin typeface="Arial" pitchFamily="34" charset="0"/>
                <a:cs typeface="Arial" pitchFamily="34" charset="0"/>
                <a:hlinkClick r:id="rId11"/>
              </a:rPr>
              <a:t>ru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11"/>
              </a:rPr>
              <a:t>/4/46/%D0%9F%D0%BE%D0%B7%D0%B4%D0%BD%D1%8F%D1%8F_%D0%B3%D0%BB%D0%B0%D0%B3%D0%BE%D0%BB%D0%B8%D1%86%D0%B0.gif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Кириллица.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12"/>
              </a:rPr>
              <a:t>http://evolutsia.com/images/stories/a/5/1/14/5.jpg</a:t>
            </a:r>
            <a:endParaRPr lang="ru-RU" sz="1200" u="sng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Первые школы. </a:t>
            </a:r>
            <a:r>
              <a:rPr lang="en-US" sz="1200" dirty="0">
                <a:latin typeface="Arial" pitchFamily="34" charset="0"/>
                <a:cs typeface="Arial" pitchFamily="34" charset="0"/>
                <a:hlinkClick r:id="rId13"/>
              </a:rPr>
              <a:t>http://istorya.ru/imagens/izdelia/forma/old-rus-school.jpg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Памятник Кириллу и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Мефодию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14"/>
              </a:rPr>
              <a:t>http://lingvostranovedcheskiy.academic.ru/pictures/lingvostranovedcheskiy/234-340_(242-348)_img_104.jpg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Памятник Кириллу и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Мефодию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15"/>
              </a:rPr>
              <a:t>http://radikal-foto.ru/fp/31fbbc4aca544a6c9fefba6b711d0e0c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Памятник Кириллу и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Мефодию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16"/>
              </a:rPr>
              <a:t>http://radikal-foto.ru/fp/03cf237abc5b46f985b7e0ecf38cd6fe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Памятник Кириллу и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Мефодию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17"/>
              </a:rPr>
              <a:t>http://radikal-foto.ru/fp/61f8c33855014b6fbc8478257e7c07a4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Памятник Кириллу и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Мефодию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18"/>
              </a:rPr>
              <a:t>http://radikal-foto.ru/fp/2c5fe862b02f48c3aec75f5a82a0577c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Царь Пётр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I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u="sng" dirty="0">
                <a:latin typeface="Arial" pitchFamily="34" charset="0"/>
                <a:cs typeface="Arial" pitchFamily="34" charset="0"/>
                <a:hlinkClick r:id="rId19"/>
              </a:rPr>
              <a:t>http://</a:t>
            </a:r>
            <a:r>
              <a:rPr lang="ru-RU" sz="1200" u="sng" dirty="0" smtClean="0">
                <a:latin typeface="Arial" pitchFamily="34" charset="0"/>
                <a:cs typeface="Arial" pitchFamily="34" charset="0"/>
                <a:hlinkClick r:id="rId19"/>
              </a:rPr>
              <a:t>aria-art.ru/0/P/Pjotr%20I/239.jpg</a:t>
            </a:r>
            <a:endParaRPr lang="ru-RU" sz="1200" u="sng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Алфавит.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20"/>
              </a:rPr>
              <a:t>http://www.nnre.ru/jazykoznanie/anatomija_terminov_400_slovoobrazovatelnyh_yelementov_iz_latyni_i_grecheskogo/i_001.png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Алфавит.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20"/>
              </a:rPr>
              <a:t>http://www.nnre.ru/jazykoznanie/anatomija_terminov_400_slovoobrazovatelnyh_yelementov_iz_latyni_i_grecheskogo/i_001.png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Береста. </a:t>
            </a:r>
            <a:r>
              <a:rPr lang="ru-RU" sz="1200" u="sng" dirty="0" smtClean="0">
                <a:latin typeface="Arial" pitchFamily="34" charset="0"/>
                <a:cs typeface="Arial" pitchFamily="34" charset="0"/>
                <a:hlinkClick r:id="rId21"/>
              </a:rPr>
              <a:t>http://f1.foto.rambler.ru/preview/r/500x273/4bbc5d08-ccb1-4b45-ee6d-4d2d3cc64a48/%D0%B1%D0%B5%D1%80%D0%B5%D1%81%D1%82%D0%B0.gif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Писало. </a:t>
            </a:r>
            <a:r>
              <a:rPr lang="ru-RU" sz="1200" u="sng" dirty="0" smtClean="0">
                <a:latin typeface="Arial" pitchFamily="34" charset="0"/>
                <a:cs typeface="Arial" pitchFamily="34" charset="0"/>
                <a:hlinkClick r:id="rId22"/>
              </a:rPr>
              <a:t>http://ludota.ru/wp-content/uploads/2012/05/pisala.jpg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Пергамент. </a:t>
            </a:r>
            <a:r>
              <a:rPr lang="ru-RU" sz="1200" u="sng" dirty="0" smtClean="0">
                <a:latin typeface="Arial" pitchFamily="34" charset="0"/>
                <a:cs typeface="Arial" pitchFamily="34" charset="0"/>
                <a:hlinkClick r:id="rId23"/>
              </a:rPr>
              <a:t>http://www.wexphotographic.com/blog/wp-content/uploads/2010/10/Texture-Old-Parchment-e1287582423676.jpg</a:t>
            </a:r>
            <a:endParaRPr lang="ru-RU" sz="1200" u="sng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Пергамент. Книга.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4"/>
              </a:rPr>
              <a:t>http://ts2.mm.bing.net/th?id=H.4604781666764085&amp;pid=1.7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Пергамент.Книга.</a:t>
            </a:r>
            <a:r>
              <a:rPr lang="ru-RU" sz="1200" u="sng" dirty="0" err="1" smtClean="0">
                <a:latin typeface="Times New Roman" pitchFamily="18" charset="0"/>
                <a:cs typeface="Times New Roman" pitchFamily="18" charset="0"/>
                <a:hlinkClick r:id="rId25"/>
              </a:rPr>
              <a:t>http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5"/>
              </a:rPr>
              <a:t>://</a:t>
            </a:r>
            <a:r>
              <a:rPr lang="ru-RU" sz="1200" u="sng" dirty="0" err="1" smtClean="0">
                <a:latin typeface="Times New Roman" pitchFamily="18" charset="0"/>
                <a:cs typeface="Times New Roman" pitchFamily="18" charset="0"/>
                <a:hlinkClick r:id="rId25"/>
              </a:rPr>
              <a:t>upload.wikimedia.org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5"/>
              </a:rPr>
              <a:t>/</a:t>
            </a:r>
            <a:r>
              <a:rPr lang="ru-RU" sz="1200" u="sng" dirty="0" err="1" smtClean="0">
                <a:latin typeface="Times New Roman" pitchFamily="18" charset="0"/>
                <a:cs typeface="Times New Roman" pitchFamily="18" charset="0"/>
                <a:hlinkClick r:id="rId25"/>
              </a:rPr>
              <a:t>wikipedia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5"/>
              </a:rPr>
              <a:t>/</a:t>
            </a:r>
            <a:r>
              <a:rPr lang="ru-RU" sz="1200" u="sng" dirty="0" err="1" smtClean="0">
                <a:latin typeface="Times New Roman" pitchFamily="18" charset="0"/>
                <a:cs typeface="Times New Roman" pitchFamily="18" charset="0"/>
                <a:hlinkClick r:id="rId25"/>
              </a:rPr>
              <a:t>commons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5"/>
              </a:rPr>
              <a:t>/</a:t>
            </a:r>
            <a:r>
              <a:rPr lang="ru-RU" sz="1200" u="sng" dirty="0" err="1" smtClean="0">
                <a:latin typeface="Times New Roman" pitchFamily="18" charset="0"/>
                <a:cs typeface="Times New Roman" pitchFamily="18" charset="0"/>
                <a:hlinkClick r:id="rId25"/>
              </a:rPr>
              <a:t>thumb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5"/>
              </a:rPr>
              <a:t>/3/32/Decalogue_parchment_by_Jekuthiel_Sofer_1768.jpg/250px-Decalogue_parchment_by_Jekuthiel_Sofer_1768.jpg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"/>
            <a:ext cx="83058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Буквицы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2"/>
              </a:rPr>
              <a:t>http://proznanie.ru/photo/image1295097160.jpg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Буквицы.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3"/>
              </a:rPr>
              <a:t>http://redkayakniga.ru/news/item/f00/s00/n0000052/pic/000022.jpg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Буквицы.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4"/>
              </a:rPr>
              <a:t>http://redkayakniga.ru/news/item/f00/s00/n0000052/pic/000020.jpg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Буквицы.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5"/>
              </a:rPr>
              <a:t>http://redkayakniga.ru/news/item/f00/s00/n0000052/pic/000021.jpg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Буквицы.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6"/>
              </a:rPr>
              <a:t>http://www.kramola.info/sites/default/files/any_images/-5.jpg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Книга. 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7"/>
              </a:rPr>
              <a:t>http://www.novgorod.ru/images/517.gif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Книга. 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8"/>
              </a:rPr>
              <a:t>http://sschool8.narod.ru/Rukopis/07_5g.jpg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Издательский дом И. Фёдорова.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9"/>
              </a:rPr>
              <a:t>http://artofwar.ru/img/k/kamenew_anatolij_iwanowich/prichinypriwedshiedworjanstwokkrahu/prichinypriwedshiedworjanstwokkrahu-1.jpg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Памятник И. Фёдорову.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http://countrymoscow.ru/images/2/Pamyatniki/Fedorovy/1.jpg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Памятник И. Фёдорову.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http://i1.poltava.pl.ua/news/31/3051/content/ivan_fedorov-fedorovich.jpg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Первый печатный станок.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http://900igr.net/datai/istorija/Pervye-knigi/0016-023-Sozdanie-pervoj-pechatnoj-knigi.png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Книга «Апостол».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http://festival.1september.ru/articles/508290/img9.jpg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Пейзаж.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http://content.foto.mail.ru/bk/owlet_ann/priroda_letom/i-38.jpg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Содержимое 10" descr="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676400"/>
            <a:ext cx="2500313" cy="3671888"/>
          </a:xfrm>
        </p:spPr>
      </p:pic>
      <p:pic>
        <p:nvPicPr>
          <p:cNvPr id="9221" name="Содержимое 12" descr="15.Святые Кирилл и Мефодий. Икон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27688" y="1676400"/>
            <a:ext cx="2628900" cy="3671888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Святые Кирилл и Мефодий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3"/>
          <p:cNvSpPr>
            <a:spLocks noGrp="1"/>
          </p:cNvSpPr>
          <p:nvPr>
            <p:ph type="body" idx="1"/>
          </p:nvPr>
        </p:nvSpPr>
        <p:spPr>
          <a:xfrm>
            <a:off x="2057400" y="1600200"/>
            <a:ext cx="2895600" cy="533400"/>
          </a:xfr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Князь и дружина</a:t>
            </a:r>
          </a:p>
        </p:txBody>
      </p:sp>
      <p:pic>
        <p:nvPicPr>
          <p:cNvPr id="10" name="Содержимое 9" descr="NA00538_.WMF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400" y="1752600"/>
            <a:ext cx="990600" cy="1031032"/>
          </a:xfrm>
          <a:prstGeom prst="round2DiagRect">
            <a:avLst/>
          </a:prstGeom>
        </p:spPr>
      </p:pic>
      <p:pic>
        <p:nvPicPr>
          <p:cNvPr id="10245" name="Содержимое 11" descr="24 Knjaz-Vladimir-s-druzhinoj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>
          <a:xfrm>
            <a:off x="1828800" y="2209800"/>
            <a:ext cx="3498850" cy="251460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81000" y="274638"/>
            <a:ext cx="83058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3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Князь Владимир – Красное Солнышко </a:t>
            </a:r>
          </a:p>
        </p:txBody>
      </p:sp>
      <p:pic>
        <p:nvPicPr>
          <p:cNvPr id="10246" name="Picture 6" descr="C:\Documents and Settings\Admin\Рабочий стол\Слав. письменность\1\На конкурс\knyaz_v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09800"/>
            <a:ext cx="21637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3"/>
          <p:cNvSpPr>
            <a:spLocks noGrp="1"/>
          </p:cNvSpPr>
          <p:nvPr>
            <p:ph type="body" idx="1"/>
          </p:nvPr>
        </p:nvSpPr>
        <p:spPr>
          <a:xfrm>
            <a:off x="5486400" y="1600200"/>
            <a:ext cx="2895600" cy="533400"/>
          </a:xfr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Князь Владимир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Содержимое 4" descr="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524000"/>
            <a:ext cx="7643813" cy="3962400"/>
          </a:xfrm>
        </p:spPr>
      </p:pic>
      <p:sp>
        <p:nvSpPr>
          <p:cNvPr id="1024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Крещение на Днепре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Содержимое 5" descr="25 библ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" y="1981200"/>
            <a:ext cx="4040188" cy="2133600"/>
          </a:xfrm>
        </p:spPr>
      </p:pic>
      <p:pic>
        <p:nvPicPr>
          <p:cNvPr id="12293" name="Содержимое 7" descr="33 Остромирово Евангели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0400" y="2362200"/>
            <a:ext cx="1682750" cy="2209800"/>
          </a:xfrm>
        </p:spPr>
      </p:pic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5029200" y="3581400"/>
            <a:ext cx="2133600" cy="487362"/>
          </a:xfr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Евангелие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5" name="Picture 2" descr="C:\Documents and Settings\Admin\Рабочий стол\Слав. письменность\35 Остромирово Евангелие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6590BA"/>
              </a:clrFrom>
              <a:clrTo>
                <a:srgbClr val="6590B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4114800"/>
            <a:ext cx="37226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1752600" y="1524000"/>
            <a:ext cx="1371600" cy="411162"/>
          </a:xfr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Библия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Первые книги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3200400" cy="609600"/>
          </a:xfrm>
          <a:noFill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Глаголица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429000" cy="609600"/>
          </a:xfrm>
          <a:noFill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Кириллица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5" name="Picture 7" descr="C:\Documents and Settings\Admin\Рабочий стол\Слав. письменность\36 Поздняя_глаголица.gif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914400" y="2133599"/>
            <a:ext cx="3200400" cy="3827929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3318" name="Picture 8" descr="C:\Documents and Settings\Admin\Рабочий стол\Слав. письменность\38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029200" y="2133600"/>
            <a:ext cx="34290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Славянский алфавит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Памятники Кириллу и Мефодию</a:t>
            </a:r>
          </a:p>
        </p:txBody>
      </p:sp>
      <p:pic>
        <p:nvPicPr>
          <p:cNvPr id="10" name="Picture 4" descr="C:\Documents and Settings\Admin\Рабочий стол\Слав. письменность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2438400" cy="226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Текст 2"/>
          <p:cNvSpPr txBox="1">
            <a:spLocks/>
          </p:cNvSpPr>
          <p:nvPr/>
        </p:nvSpPr>
        <p:spPr bwMode="auto">
          <a:xfrm>
            <a:off x="685800" y="1752600"/>
            <a:ext cx="2133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Москва</a:t>
            </a:r>
            <a:endParaRPr lang="ru-RU" sz="3200" b="1" dirty="0">
              <a:ln w="31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8" descr="C:\Documents and Settings\Admin\Рабочий стол\Слав. письменность\12 Владивост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362200"/>
            <a:ext cx="27432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Текст 2"/>
          <p:cNvSpPr txBox="1">
            <a:spLocks/>
          </p:cNvSpPr>
          <p:nvPr/>
        </p:nvSpPr>
        <p:spPr bwMode="auto">
          <a:xfrm>
            <a:off x="3200400" y="1752600"/>
            <a:ext cx="2971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Владивосток</a:t>
            </a:r>
          </a:p>
        </p:txBody>
      </p:sp>
      <p:pic>
        <p:nvPicPr>
          <p:cNvPr id="14" name="Picture 6" descr="C:\Documents and Settings\Admin\Рабочий стол\Слав. письменность\13 Дмитров 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362200"/>
            <a:ext cx="2257425" cy="3236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Текст 2"/>
          <p:cNvSpPr txBox="1">
            <a:spLocks/>
          </p:cNvSpPr>
          <p:nvPr/>
        </p:nvSpPr>
        <p:spPr bwMode="auto">
          <a:xfrm>
            <a:off x="6477000" y="1752600"/>
            <a:ext cx="2133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Дмитров</a:t>
            </a:r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Содержимое 4" descr="14 Севастополь (Украина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>
          <a:xfrm>
            <a:off x="1295400" y="2895600"/>
            <a:ext cx="2700338" cy="3011488"/>
          </a:xfrm>
        </p:spPr>
      </p:pic>
      <p:pic>
        <p:nvPicPr>
          <p:cNvPr id="15364" name="Picture 7" descr="C:\Documents and Settings\Admin\Рабочий стол\Слав. письменность\11 болгар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362200"/>
            <a:ext cx="2700338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2"/>
          <p:cNvSpPr txBox="1">
            <a:spLocks/>
          </p:cNvSpPr>
          <p:nvPr/>
        </p:nvSpPr>
        <p:spPr bwMode="auto">
          <a:xfrm>
            <a:off x="1524000" y="2286000"/>
            <a:ext cx="2133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Украина</a:t>
            </a:r>
            <a:endParaRPr lang="ru-RU" sz="3200" b="1" dirty="0">
              <a:ln w="31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 bwMode="auto">
          <a:xfrm>
            <a:off x="5867400" y="1752600"/>
            <a:ext cx="2133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Болгария</a:t>
            </a:r>
            <a:endParaRPr lang="ru-RU" sz="3200" b="1" dirty="0">
              <a:ln w="31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Памятники Кириллу и Мефодию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</Template>
  <TotalTime>0</TotalTime>
  <Words>353</Words>
  <Application>Microsoft Office PowerPoint</Application>
  <PresentationFormat>Экран (4:3)</PresentationFormat>
  <Paragraphs>86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pril</vt:lpstr>
      <vt:lpstr>24 мая</vt:lpstr>
      <vt:lpstr>Кирилл и Мефодий</vt:lpstr>
      <vt:lpstr>Слайд 3</vt:lpstr>
      <vt:lpstr>Слайд 4</vt:lpstr>
      <vt:lpstr>Крещение на Днепре</vt:lpstr>
      <vt:lpstr>Первые книги</vt:lpstr>
      <vt:lpstr>Славянский алфавит</vt:lpstr>
      <vt:lpstr>Памятники Кириллу и Мефодию</vt:lpstr>
      <vt:lpstr>Памятники Кириллу и Мефодию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Старинные книги</vt:lpstr>
      <vt:lpstr>Слайд 18</vt:lpstr>
      <vt:lpstr>Слайд 19</vt:lpstr>
      <vt:lpstr>Слайд 20</vt:lpstr>
      <vt:lpstr>Слайд 21</vt:lpstr>
      <vt:lpstr>Слайд 22</vt:lpstr>
    </vt:vector>
  </TitlesOfParts>
  <Company>IMC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мая</dc:title>
  <dc:creator>USER 3</dc:creator>
  <cp:lastModifiedBy>USER 3</cp:lastModifiedBy>
  <cp:revision>1</cp:revision>
  <dcterms:created xsi:type="dcterms:W3CDTF">2014-05-12T12:56:22Z</dcterms:created>
  <dcterms:modified xsi:type="dcterms:W3CDTF">2014-05-12T12:57:03Z</dcterms:modified>
</cp:coreProperties>
</file>